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32918400" cy="43891200"/>
  <p:notesSz cx="7010400" cy="9296400"/>
  <p:embeddedFontLst>
    <p:embeddedFont>
      <p:font typeface="Calibri" pitchFamily="34" charset="0"/>
      <p:regular r:id="rId5"/>
      <p:bold r:id="rId6"/>
      <p:italic r:id="rId7"/>
      <p:boldItalic r:id="rId8"/>
    </p:embeddedFont>
    <p:embeddedFont>
      <p:font typeface="Franklin Gothic Medium" pitchFamily="34" charset="0"/>
      <p:regular r:id="rId9"/>
      <p:italic r:id="rId10"/>
    </p:embeddedFont>
    <p:embeddedFont>
      <p:font typeface="SimSun" pitchFamily="2" charset="-122"/>
      <p:regular r:id="rId11"/>
    </p:embeddedFont>
    <p:embeddedFont>
      <p:font typeface="Open Sans" charset="0"/>
      <p:regular r:id="rId12"/>
      <p:bold r:id="rId13"/>
      <p:italic r:id="rId14"/>
      <p:boldItalic r:id="rId15"/>
    </p:embeddedFont>
    <p:embeddedFont>
      <p:font typeface="ＭＳ Ｐゴシック" pitchFamily="34" charset="-128"/>
      <p:regular r:id="rId16"/>
    </p:embeddedFont>
    <p:embeddedFont>
      <p:font typeface="Nunito Black" charset="0"/>
      <p:bold r:id="rId17"/>
      <p:boldItalic r:id="rId18"/>
    </p:embeddedFont>
    <p:embeddedFont>
      <p:font typeface="Nunito" charset="0"/>
      <p:regular r:id="rId19"/>
      <p:bold r:id="rId20"/>
      <p:italic r:id="rId21"/>
      <p:boldItalic r:id="rId22"/>
    </p:embeddedFont>
  </p:embeddedFontLst>
  <p:custDataLst>
    <p:tags r:id="rId23"/>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24" userDrawn="1">
          <p15:clr>
            <a:srgbClr val="A4A3A4"/>
          </p15:clr>
        </p15:guide>
        <p15:guide id="2" pos="14400" userDrawn="1">
          <p15:clr>
            <a:srgbClr val="A4A3A4"/>
          </p15:clr>
        </p15:guide>
      </p15:sldGuideLst>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2AB850-F37D-5835-366F-DF2130A1243C}" name="Yomna Ahmed" initials="YA" userId="0294366a9583e5b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9" autoAdjust="0"/>
    <p:restoredTop sz="98191" autoAdjust="0"/>
  </p:normalViewPr>
  <p:slideViewPr>
    <p:cSldViewPr snapToGrid="0">
      <p:cViewPr>
        <p:scale>
          <a:sx n="33" d="100"/>
          <a:sy n="33" d="100"/>
        </p:scale>
        <p:origin x="-830" y="5674"/>
      </p:cViewPr>
      <p:guideLst>
        <p:guide orient="horz" pos="3324"/>
        <p:guide pos="144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heme" Target="theme/theme1.xml"/><Relationship Id="rId3" Type="http://schemas.openxmlformats.org/officeDocument/2006/relationships/notesMaster" Target="notesMasters/notesMaster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presProps" Target="pres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tags" Target="tags/tag1.xml"/><Relationship Id="rId28" Type="http://schemas.microsoft.com/office/2018/10/relationships/authors" Target="author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a:defPPr>
            <a:lvl1pPr algn="r">
              <a:defRPr sz="1200"/>
            </a:lvl1pPr>
          </a:lstStyle>
          <a:p>
            <a:fld id="{302F586B-0015-43FB-918D-31E1A09780E3}" type="datetimeFigureOut">
              <a:rPr lang="en-US" smtClean="0"/>
              <a:t>6/28/2024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a:defPPr>
            <a:lvl1pPr algn="r">
              <a:defRPr sz="1200"/>
            </a:lvl1pPr>
          </a:lstStyle>
          <a:p>
            <a:fld id="{7CEAF96C-0DD1-4DCA-AB4B-687076CBD6E7}" type="datetimeFigureOut">
              <a:rPr lang="en-US" smtClean="0"/>
              <a:t>6/28/2024</a:t>
            </a:fld>
            <a:endParaRPr lang="en-US"/>
          </a:p>
        </p:txBody>
      </p:sp>
      <p:sp>
        <p:nvSpPr>
          <p:cNvPr id="4" name="Slide Image Placeholder 3"/>
          <p:cNvSpPr>
            <a:spLocks noGrp="1" noRot="1" noChangeAspect="1"/>
          </p:cNvSpPr>
          <p:nvPr>
            <p:ph type="sldImg" idx="2"/>
          </p:nvPr>
        </p:nvSpPr>
        <p:spPr>
          <a:xfrm>
            <a:off x="2197100" y="696913"/>
            <a:ext cx="2616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7100" y="696913"/>
            <a:ext cx="2616200" cy="3486150"/>
          </a:xfrm>
        </p:spPr>
      </p:sp>
      <p:sp>
        <p:nvSpPr>
          <p:cNvPr id="3" name="Notes Placeholder 2"/>
          <p:cNvSpPr>
            <a:spLocks noGrp="1"/>
          </p:cNvSpPr>
          <p:nvPr>
            <p:ph type="body" idx="1"/>
          </p:nvPr>
        </p:nvSpPr>
        <p:spPr/>
        <p:txBody>
          <a:bodyPr/>
          <a:lstStyle>
            <a:defPPr>
              <a:defRPr kern="1200"/>
            </a:defPPr>
          </a:lstStyle>
          <a:p>
            <a:endParaRPr lang="en-US"/>
          </a:p>
        </p:txBody>
      </p:sp>
      <p:sp>
        <p:nvSpPr>
          <p:cNvPr id="4" name="Slide Number Placeholder 3"/>
          <p:cNvSpPr>
            <a:spLocks noGrp="1"/>
          </p:cNvSpPr>
          <p:nvPr>
            <p:ph type="sldNum" sz="quarter" idx="10"/>
          </p:nvPr>
        </p:nvSpPr>
        <p:spPr/>
        <p:txBody>
          <a:bodyPr/>
          <a:lstStyle>
            <a:defPPr>
              <a:defRPr kern="1200"/>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28074" y="314325"/>
            <a:ext cx="32946473" cy="3886200"/>
          </a:xfrm>
        </p:spPr>
        <p:txBody>
          <a:bodyPr>
            <a:noAutofit/>
          </a:bodyPr>
          <a:lstStyle>
            <a:defPPr>
              <a:defRPr kern="1200"/>
            </a:defPPr>
            <a:lvl1pPr marL="0" marR="0" indent="0" algn="ctr" defTabSz="2115611" rtl="0" eaLnBrk="1" fontAlgn="auto" latinLnBrk="0" hangingPunct="1">
              <a:lnSpc>
                <a:spcPct val="100000"/>
              </a:lnSpc>
              <a:spcBef>
                <a:spcPts val="844"/>
              </a:spcBef>
              <a:spcAft>
                <a:spcPct val="0"/>
              </a:spcAft>
              <a:buClrTx/>
              <a:buSzTx/>
              <a:buFontTx/>
              <a:buNone/>
              <a:defRPr sz="3431" baseline="0">
                <a:solidFill>
                  <a:schemeClr val="tx2">
                    <a:lumMod val="50000"/>
                  </a:schemeClr>
                </a:solidFill>
                <a:latin typeface="Arial" pitchFamily="34" charset="0"/>
                <a:cs typeface="Arial" pitchFamily="34" charset="0"/>
              </a:defRPr>
            </a:lvl1pPr>
            <a:lvl2pPr marL="1057805" indent="0">
              <a:buFontTx/>
              <a:buNone/>
              <a:defRPr/>
            </a:lvl2pPr>
            <a:lvl3pPr marL="2115611" indent="0">
              <a:buFontTx/>
              <a:buNone/>
              <a:defRPr/>
            </a:lvl3pPr>
            <a:lvl4pPr marL="3173417" indent="0">
              <a:buFontTx/>
              <a:buNone/>
              <a:defRPr/>
            </a:lvl4pPr>
            <a:lvl5pPr marL="4231222" indent="0">
              <a:buFontTx/>
              <a:buNone/>
              <a:defRPr/>
            </a:lvl5pPr>
          </a:lstStyle>
          <a:p>
            <a:pPr marL="0" marR="0" lvl="0" indent="0" algn="ctr" defTabSz="2115611"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28074" y="3550025"/>
            <a:ext cx="32946473" cy="2259107"/>
          </a:xfrm>
        </p:spPr>
        <p:txBody>
          <a:bodyPr>
            <a:noAutofit/>
          </a:bodyPr>
          <a:lstStyle>
            <a:defPPr>
              <a:defRPr kern="1200"/>
            </a:defPPr>
            <a:lvl1pPr marL="0" marR="0" indent="0" algn="ctr" defTabSz="2115611" rtl="0" eaLnBrk="1" fontAlgn="auto" latinLnBrk="0" hangingPunct="1">
              <a:lnSpc>
                <a:spcPct val="100000"/>
              </a:lnSpc>
              <a:spcBef>
                <a:spcPts val="450"/>
              </a:spcBef>
              <a:spcAft>
                <a:spcPct val="0"/>
              </a:spcAft>
              <a:buClrTx/>
              <a:buSzTx/>
              <a:buFontTx/>
              <a:buNone/>
              <a:defRPr sz="3713" baseline="0">
                <a:solidFill>
                  <a:schemeClr val="tx2">
                    <a:lumMod val="50000"/>
                  </a:schemeClr>
                </a:solidFill>
                <a:latin typeface="Arial" pitchFamily="34" charset="0"/>
                <a:cs typeface="Arial" pitchFamily="34" charset="0"/>
              </a:defRPr>
            </a:lvl1pPr>
            <a:lvl2pPr marL="1057805" indent="0">
              <a:buFontTx/>
              <a:buNone/>
              <a:defRPr/>
            </a:lvl2pPr>
            <a:lvl3pPr marL="2115611" indent="0">
              <a:buFontTx/>
              <a:buNone/>
              <a:defRPr/>
            </a:lvl3pPr>
            <a:lvl4pPr marL="3173417" indent="0">
              <a:buFontTx/>
              <a:buNone/>
              <a:defRPr/>
            </a:lvl4pPr>
            <a:lvl5pPr marL="4231222" indent="0">
              <a:buFontTx/>
              <a:buNone/>
              <a:defRPr/>
            </a:lvl5pPr>
          </a:lstStyle>
          <a:p>
            <a:pPr algn="ctr">
              <a:spcBef>
                <a:spcPts val="600"/>
              </a:spcBef>
            </a:pPr>
            <a:r>
              <a:rPr lang="en-US" sz="3375">
                <a:solidFill>
                  <a:schemeClr val="tx2">
                    <a:lumMod val="50000"/>
                  </a:schemeClr>
                </a:solidFill>
                <a:latin typeface="Franklin Gothic Medium" pitchFamily="34" charset="0"/>
              </a:rPr>
              <a:t>Author’s Name Here</a:t>
            </a:r>
            <a:br>
              <a:rPr lang="en-US" sz="3375">
                <a:solidFill>
                  <a:schemeClr val="tx2">
                    <a:lumMod val="50000"/>
                  </a:schemeClr>
                </a:solidFill>
                <a:latin typeface="Franklin Gothic Medium" pitchFamily="34" charset="0"/>
              </a:rPr>
            </a:br>
            <a:r>
              <a:rPr lang="en-US" sz="3375">
                <a:solidFill>
                  <a:schemeClr val="tx2">
                    <a:lumMod val="50000"/>
                  </a:schemeClr>
                </a:solidFill>
                <a:latin typeface="Arial" pitchFamily="34" charset="0"/>
                <a:cs typeface="Arial" pitchFamily="34" charset="0"/>
              </a:rPr>
              <a:t>University</a:t>
            </a:r>
            <a:r>
              <a:rPr lang="en-US" sz="3375">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39" y="1757688"/>
            <a:ext cx="7406640" cy="37449761"/>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5920" y="1757688"/>
            <a:ext cx="21671280" cy="37449761"/>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8204170"/>
            <a:ext cx="27980639" cy="8717280"/>
          </a:xfrm>
        </p:spPr>
        <p:txBody>
          <a:bodyPr anchor="t"/>
          <a:lstStyle>
            <a:defPPr>
              <a:defRPr kern="1200"/>
            </a:defPPr>
            <a:lvl1pPr algn="l">
              <a:defRPr sz="9281" b="1" cap="all"/>
            </a:lvl1pPr>
          </a:lstStyle>
          <a:p>
            <a:r>
              <a:rPr lang="en-US"/>
              <a:t>Click to edit Master title style</a:t>
            </a:r>
          </a:p>
        </p:txBody>
      </p:sp>
      <p:sp>
        <p:nvSpPr>
          <p:cNvPr id="3" name="Text Placeholder 2"/>
          <p:cNvSpPr>
            <a:spLocks noGrp="1"/>
          </p:cNvSpPr>
          <p:nvPr>
            <p:ph type="body" idx="1"/>
          </p:nvPr>
        </p:nvSpPr>
        <p:spPr>
          <a:xfrm>
            <a:off x="2600327" y="18602965"/>
            <a:ext cx="27980639" cy="9601196"/>
          </a:xfrm>
        </p:spPr>
        <p:txBody>
          <a:bodyPr anchor="b"/>
          <a:lstStyle>
            <a:defPPr>
              <a:defRPr kern="1200"/>
            </a:defPPr>
            <a:lvl1pPr marL="0" indent="0">
              <a:buNone/>
              <a:defRPr sz="4613">
                <a:solidFill>
                  <a:schemeClr val="tx1">
                    <a:tint val="75000"/>
                  </a:schemeClr>
                </a:solidFill>
              </a:defRPr>
            </a:lvl1pPr>
            <a:lvl2pPr marL="1057805" indent="0">
              <a:buNone/>
              <a:defRPr sz="4163">
                <a:solidFill>
                  <a:schemeClr val="tx1">
                    <a:tint val="75000"/>
                  </a:schemeClr>
                </a:solidFill>
              </a:defRPr>
            </a:lvl2pPr>
            <a:lvl3pPr marL="2115611" indent="0">
              <a:buNone/>
              <a:defRPr sz="3713">
                <a:solidFill>
                  <a:schemeClr val="tx1">
                    <a:tint val="75000"/>
                  </a:schemeClr>
                </a:solidFill>
              </a:defRPr>
            </a:lvl3pPr>
            <a:lvl4pPr marL="3173417" indent="0">
              <a:buNone/>
              <a:defRPr sz="3263">
                <a:solidFill>
                  <a:schemeClr val="tx1">
                    <a:tint val="75000"/>
                  </a:schemeClr>
                </a:solidFill>
              </a:defRPr>
            </a:lvl4pPr>
            <a:lvl5pPr marL="4231223" indent="0">
              <a:buNone/>
              <a:defRPr sz="3263">
                <a:solidFill>
                  <a:schemeClr val="tx1">
                    <a:tint val="75000"/>
                  </a:schemeClr>
                </a:solidFill>
              </a:defRPr>
            </a:lvl5pPr>
            <a:lvl6pPr marL="5289028" indent="0">
              <a:buNone/>
              <a:defRPr sz="3263">
                <a:solidFill>
                  <a:schemeClr val="tx1">
                    <a:tint val="75000"/>
                  </a:schemeClr>
                </a:solidFill>
              </a:defRPr>
            </a:lvl6pPr>
            <a:lvl7pPr marL="6346833" indent="0">
              <a:buNone/>
              <a:defRPr sz="3263">
                <a:solidFill>
                  <a:schemeClr val="tx1">
                    <a:tint val="75000"/>
                  </a:schemeClr>
                </a:solidFill>
              </a:defRPr>
            </a:lvl7pPr>
            <a:lvl8pPr marL="7404639" indent="0">
              <a:buNone/>
              <a:defRPr sz="3263">
                <a:solidFill>
                  <a:schemeClr val="tx1">
                    <a:tint val="75000"/>
                  </a:schemeClr>
                </a:solidFill>
              </a:defRPr>
            </a:lvl8pPr>
            <a:lvl9pPr marL="8462444" indent="0">
              <a:buNone/>
              <a:defRPr sz="32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5921" y="10241283"/>
            <a:ext cx="14538961" cy="28966164"/>
          </a:xfrm>
        </p:spPr>
        <p:txBody>
          <a:bodyPr/>
          <a:lstStyle>
            <a:defPPr>
              <a:defRPr kern="1200"/>
            </a:defPPr>
            <a:lvl1pPr>
              <a:defRPr sz="6469"/>
            </a:lvl1pPr>
            <a:lvl2pPr>
              <a:defRPr sz="5569"/>
            </a:lvl2pPr>
            <a:lvl3pPr>
              <a:defRPr sz="4613"/>
            </a:lvl3pPr>
            <a:lvl4pPr>
              <a:defRPr sz="4163"/>
            </a:lvl4pPr>
            <a:lvl5pPr>
              <a:defRPr sz="4163"/>
            </a:lvl5pPr>
            <a:lvl6pPr>
              <a:defRPr sz="4163"/>
            </a:lvl6pPr>
            <a:lvl7pPr>
              <a:defRPr sz="4163"/>
            </a:lvl7pPr>
            <a:lvl8pPr>
              <a:defRPr sz="4163"/>
            </a:lvl8pPr>
            <a:lvl9pPr>
              <a:defRPr sz="41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733521" y="10241283"/>
            <a:ext cx="14538961" cy="28966164"/>
          </a:xfrm>
        </p:spPr>
        <p:txBody>
          <a:bodyPr/>
          <a:lstStyle>
            <a:defPPr>
              <a:defRPr kern="1200"/>
            </a:defPPr>
            <a:lvl1pPr>
              <a:defRPr sz="6469"/>
            </a:lvl1pPr>
            <a:lvl2pPr>
              <a:defRPr sz="5569"/>
            </a:lvl2pPr>
            <a:lvl3pPr>
              <a:defRPr sz="4613"/>
            </a:lvl3pPr>
            <a:lvl4pPr>
              <a:defRPr sz="4163"/>
            </a:lvl4pPr>
            <a:lvl5pPr>
              <a:defRPr sz="4163"/>
            </a:lvl5pPr>
            <a:lvl6pPr>
              <a:defRPr sz="4163"/>
            </a:lvl6pPr>
            <a:lvl7pPr>
              <a:defRPr sz="4163"/>
            </a:lvl7pPr>
            <a:lvl8pPr>
              <a:defRPr sz="4163"/>
            </a:lvl8pPr>
            <a:lvl9pPr>
              <a:defRPr sz="41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926" y="9824725"/>
            <a:ext cx="14544677" cy="4094476"/>
          </a:xfrm>
        </p:spPr>
        <p:txBody>
          <a:bodyPr anchor="b"/>
          <a:lstStyle>
            <a:defPPr>
              <a:defRPr kern="1200"/>
            </a:defPPr>
            <a:lvl1pPr marL="0" indent="0">
              <a:buNone/>
              <a:defRPr sz="5569" b="1"/>
            </a:lvl1pPr>
            <a:lvl2pPr marL="1057805" indent="0">
              <a:buNone/>
              <a:defRPr sz="4613" b="1"/>
            </a:lvl2pPr>
            <a:lvl3pPr marL="2115611" indent="0">
              <a:buNone/>
              <a:defRPr sz="4163" b="1"/>
            </a:lvl3pPr>
            <a:lvl4pPr marL="3173417" indent="0">
              <a:buNone/>
              <a:defRPr sz="3713" b="1"/>
            </a:lvl4pPr>
            <a:lvl5pPr marL="4231223" indent="0">
              <a:buNone/>
              <a:defRPr sz="3713" b="1"/>
            </a:lvl5pPr>
            <a:lvl6pPr marL="5289028" indent="0">
              <a:buNone/>
              <a:defRPr sz="3713" b="1"/>
            </a:lvl6pPr>
            <a:lvl7pPr marL="6346833" indent="0">
              <a:buNone/>
              <a:defRPr sz="3713" b="1"/>
            </a:lvl7pPr>
            <a:lvl8pPr marL="7404639" indent="0">
              <a:buNone/>
              <a:defRPr sz="3713" b="1"/>
            </a:lvl8pPr>
            <a:lvl9pPr marL="8462444" indent="0">
              <a:buNone/>
              <a:defRPr sz="3713" b="1"/>
            </a:lvl9pPr>
          </a:lstStyle>
          <a:p>
            <a:pPr lvl="0"/>
            <a:r>
              <a:rPr lang="en-US"/>
              <a:t>Click to edit Master text styles</a:t>
            </a:r>
          </a:p>
        </p:txBody>
      </p:sp>
      <p:sp>
        <p:nvSpPr>
          <p:cNvPr id="4" name="Content Placeholder 3"/>
          <p:cNvSpPr>
            <a:spLocks noGrp="1"/>
          </p:cNvSpPr>
          <p:nvPr>
            <p:ph sz="half" idx="2"/>
          </p:nvPr>
        </p:nvSpPr>
        <p:spPr>
          <a:xfrm>
            <a:off x="1645926" y="13919202"/>
            <a:ext cx="14544677" cy="25288244"/>
          </a:xfrm>
        </p:spPr>
        <p:txBody>
          <a:bodyPr/>
          <a:lstStyle>
            <a:defPPr>
              <a:defRPr kern="1200"/>
            </a:defPPr>
            <a:lvl1pPr>
              <a:defRPr sz="5569"/>
            </a:lvl1pPr>
            <a:lvl2pPr>
              <a:defRPr sz="4613"/>
            </a:lvl2pPr>
            <a:lvl3pPr>
              <a:defRPr sz="4163"/>
            </a:lvl3pPr>
            <a:lvl4pPr>
              <a:defRPr sz="3713"/>
            </a:lvl4pPr>
            <a:lvl5pPr>
              <a:defRPr sz="3713"/>
            </a:lvl5pPr>
            <a:lvl6pPr>
              <a:defRPr sz="3713"/>
            </a:lvl6pPr>
            <a:lvl7pPr>
              <a:defRPr sz="3713"/>
            </a:lvl7pPr>
            <a:lvl8pPr>
              <a:defRPr sz="3713"/>
            </a:lvl8pPr>
            <a:lvl9pPr>
              <a:defRPr sz="37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9824725"/>
            <a:ext cx="14550389" cy="4094476"/>
          </a:xfrm>
        </p:spPr>
        <p:txBody>
          <a:bodyPr anchor="b"/>
          <a:lstStyle>
            <a:defPPr>
              <a:defRPr kern="1200"/>
            </a:defPPr>
            <a:lvl1pPr marL="0" indent="0">
              <a:buNone/>
              <a:defRPr sz="5569" b="1"/>
            </a:lvl1pPr>
            <a:lvl2pPr marL="1057805" indent="0">
              <a:buNone/>
              <a:defRPr sz="4613" b="1"/>
            </a:lvl2pPr>
            <a:lvl3pPr marL="2115611" indent="0">
              <a:buNone/>
              <a:defRPr sz="4163" b="1"/>
            </a:lvl3pPr>
            <a:lvl4pPr marL="3173417" indent="0">
              <a:buNone/>
              <a:defRPr sz="3713" b="1"/>
            </a:lvl4pPr>
            <a:lvl5pPr marL="4231223" indent="0">
              <a:buNone/>
              <a:defRPr sz="3713" b="1"/>
            </a:lvl5pPr>
            <a:lvl6pPr marL="5289028" indent="0">
              <a:buNone/>
              <a:defRPr sz="3713" b="1"/>
            </a:lvl6pPr>
            <a:lvl7pPr marL="6346833" indent="0">
              <a:buNone/>
              <a:defRPr sz="3713" b="1"/>
            </a:lvl7pPr>
            <a:lvl8pPr marL="7404639" indent="0">
              <a:buNone/>
              <a:defRPr sz="3713" b="1"/>
            </a:lvl8pPr>
            <a:lvl9pPr marL="8462444" indent="0">
              <a:buNone/>
              <a:defRPr sz="3713" b="1"/>
            </a:lvl9pPr>
          </a:lstStyle>
          <a:p>
            <a:pPr lvl="0"/>
            <a:r>
              <a:rPr lang="en-US"/>
              <a:t>Click to edit Master text styles</a:t>
            </a:r>
          </a:p>
        </p:txBody>
      </p:sp>
      <p:sp>
        <p:nvSpPr>
          <p:cNvPr id="6" name="Content Placeholder 5"/>
          <p:cNvSpPr>
            <a:spLocks noGrp="1"/>
          </p:cNvSpPr>
          <p:nvPr>
            <p:ph sz="quarter" idx="4"/>
          </p:nvPr>
        </p:nvSpPr>
        <p:spPr>
          <a:xfrm>
            <a:off x="16722092" y="13919202"/>
            <a:ext cx="14550389" cy="25288244"/>
          </a:xfrm>
        </p:spPr>
        <p:txBody>
          <a:bodyPr/>
          <a:lstStyle>
            <a:defPPr>
              <a:defRPr kern="1200"/>
            </a:defPPr>
            <a:lvl1pPr>
              <a:defRPr sz="5569"/>
            </a:lvl1pPr>
            <a:lvl2pPr>
              <a:defRPr sz="4613"/>
            </a:lvl2pPr>
            <a:lvl3pPr>
              <a:defRPr sz="4163"/>
            </a:lvl3pPr>
            <a:lvl4pPr>
              <a:defRPr sz="3713"/>
            </a:lvl4pPr>
            <a:lvl5pPr>
              <a:defRPr sz="3713"/>
            </a:lvl5pPr>
            <a:lvl6pPr>
              <a:defRPr sz="3713"/>
            </a:lvl6pPr>
            <a:lvl7pPr>
              <a:defRPr sz="3713"/>
            </a:lvl7pPr>
            <a:lvl8pPr>
              <a:defRPr sz="3713"/>
            </a:lvl8pPr>
            <a:lvl9pPr>
              <a:defRPr sz="37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9" y="1747520"/>
            <a:ext cx="10829927" cy="7437120"/>
          </a:xfrm>
        </p:spPr>
        <p:txBody>
          <a:bodyPr anchor="b"/>
          <a:lstStyle>
            <a:defPPr>
              <a:defRPr kern="1200"/>
            </a:defPPr>
            <a:lvl1pPr algn="l">
              <a:defRPr sz="4613" b="1"/>
            </a:lvl1pPr>
          </a:lstStyle>
          <a:p>
            <a:r>
              <a:rPr lang="en-US"/>
              <a:t>Click to edit Master title style</a:t>
            </a:r>
          </a:p>
        </p:txBody>
      </p:sp>
      <p:sp>
        <p:nvSpPr>
          <p:cNvPr id="3" name="Content Placeholder 2"/>
          <p:cNvSpPr>
            <a:spLocks noGrp="1"/>
          </p:cNvSpPr>
          <p:nvPr>
            <p:ph idx="1"/>
          </p:nvPr>
        </p:nvSpPr>
        <p:spPr>
          <a:xfrm>
            <a:off x="12870180" y="1747523"/>
            <a:ext cx="18402300" cy="37459924"/>
          </a:xfrm>
        </p:spPr>
        <p:txBody>
          <a:bodyPr/>
          <a:lstStyle>
            <a:defPPr>
              <a:defRPr kern="1200"/>
            </a:defPPr>
            <a:lvl1pPr>
              <a:defRPr sz="7425"/>
            </a:lvl1pPr>
            <a:lvl2pPr>
              <a:defRPr sz="6469"/>
            </a:lvl2pPr>
            <a:lvl3pPr>
              <a:defRPr sz="5569"/>
            </a:lvl3pPr>
            <a:lvl4pPr>
              <a:defRPr sz="4613"/>
            </a:lvl4pPr>
            <a:lvl5pPr>
              <a:defRPr sz="4613"/>
            </a:lvl5pPr>
            <a:lvl6pPr>
              <a:defRPr sz="4613"/>
            </a:lvl6pPr>
            <a:lvl7pPr>
              <a:defRPr sz="4613"/>
            </a:lvl7pPr>
            <a:lvl8pPr>
              <a:defRPr sz="4613"/>
            </a:lvl8pPr>
            <a:lvl9pPr>
              <a:defRPr sz="46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9" y="9184643"/>
            <a:ext cx="10829927" cy="30022803"/>
          </a:xfrm>
        </p:spPr>
        <p:txBody>
          <a:bodyPr/>
          <a:lstStyle>
            <a:defPPr>
              <a:defRPr kern="1200"/>
            </a:defPPr>
            <a:lvl1pPr marL="0" indent="0">
              <a:buNone/>
              <a:defRPr sz="3263"/>
            </a:lvl1pPr>
            <a:lvl2pPr marL="1057805" indent="0">
              <a:buNone/>
              <a:defRPr sz="2756"/>
            </a:lvl2pPr>
            <a:lvl3pPr marL="2115611" indent="0">
              <a:buNone/>
              <a:defRPr sz="2306"/>
            </a:lvl3pPr>
            <a:lvl4pPr marL="3173417" indent="0">
              <a:buNone/>
              <a:defRPr sz="2081"/>
            </a:lvl4pPr>
            <a:lvl5pPr marL="4231223" indent="0">
              <a:buNone/>
              <a:defRPr sz="2081"/>
            </a:lvl5pPr>
            <a:lvl6pPr marL="5289028" indent="0">
              <a:buNone/>
              <a:defRPr sz="2081"/>
            </a:lvl6pPr>
            <a:lvl7pPr marL="6346833" indent="0">
              <a:buNone/>
              <a:defRPr sz="2081"/>
            </a:lvl7pPr>
            <a:lvl8pPr marL="7404639" indent="0">
              <a:buNone/>
              <a:defRPr sz="2081"/>
            </a:lvl8pPr>
            <a:lvl9pPr marL="8462444" indent="0">
              <a:buNone/>
              <a:defRPr sz="2081"/>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8" y="30723839"/>
            <a:ext cx="19751039" cy="3627124"/>
          </a:xfrm>
        </p:spPr>
        <p:txBody>
          <a:bodyPr anchor="b"/>
          <a:lstStyle>
            <a:defPPr>
              <a:defRPr kern="1200"/>
            </a:defPPr>
            <a:lvl1pPr algn="l">
              <a:defRPr sz="4613" b="1"/>
            </a:lvl1pPr>
          </a:lstStyle>
          <a:p>
            <a:r>
              <a:rPr lang="en-US"/>
              <a:t>Click to edit Master title style</a:t>
            </a:r>
          </a:p>
        </p:txBody>
      </p:sp>
      <p:sp>
        <p:nvSpPr>
          <p:cNvPr id="3" name="Picture Placeholder 2"/>
          <p:cNvSpPr>
            <a:spLocks noGrp="1"/>
          </p:cNvSpPr>
          <p:nvPr>
            <p:ph type="pic" idx="1"/>
          </p:nvPr>
        </p:nvSpPr>
        <p:spPr>
          <a:xfrm>
            <a:off x="6452238" y="3921761"/>
            <a:ext cx="19751039" cy="26334721"/>
          </a:xfrm>
        </p:spPr>
        <p:txBody>
          <a:bodyPr/>
          <a:lstStyle>
            <a:defPPr>
              <a:defRPr kern="1200"/>
            </a:defPPr>
            <a:lvl1pPr marL="0" indent="0">
              <a:buNone/>
              <a:defRPr sz="7425"/>
            </a:lvl1pPr>
            <a:lvl2pPr marL="1057805" indent="0">
              <a:buNone/>
              <a:defRPr sz="6469"/>
            </a:lvl2pPr>
            <a:lvl3pPr marL="2115611" indent="0">
              <a:buNone/>
              <a:defRPr sz="5569"/>
            </a:lvl3pPr>
            <a:lvl4pPr marL="3173417" indent="0">
              <a:buNone/>
              <a:defRPr sz="4613"/>
            </a:lvl4pPr>
            <a:lvl5pPr marL="4231223" indent="0">
              <a:buNone/>
              <a:defRPr sz="4613"/>
            </a:lvl5pPr>
            <a:lvl6pPr marL="5289028" indent="0">
              <a:buNone/>
              <a:defRPr sz="4613"/>
            </a:lvl6pPr>
            <a:lvl7pPr marL="6346833" indent="0">
              <a:buNone/>
              <a:defRPr sz="4613"/>
            </a:lvl7pPr>
            <a:lvl8pPr marL="7404639" indent="0">
              <a:buNone/>
              <a:defRPr sz="4613"/>
            </a:lvl8pPr>
            <a:lvl9pPr marL="8462444" indent="0">
              <a:buNone/>
              <a:defRPr sz="4613"/>
            </a:lvl9pPr>
          </a:lstStyle>
          <a:p>
            <a:endParaRPr lang="en-US"/>
          </a:p>
        </p:txBody>
      </p:sp>
      <p:sp>
        <p:nvSpPr>
          <p:cNvPr id="4" name="Text Placeholder 3"/>
          <p:cNvSpPr>
            <a:spLocks noGrp="1"/>
          </p:cNvSpPr>
          <p:nvPr>
            <p:ph type="body" sz="half" idx="2"/>
          </p:nvPr>
        </p:nvSpPr>
        <p:spPr>
          <a:xfrm>
            <a:off x="6452238" y="34350964"/>
            <a:ext cx="19751039" cy="5151116"/>
          </a:xfrm>
        </p:spPr>
        <p:txBody>
          <a:bodyPr/>
          <a:lstStyle>
            <a:defPPr>
              <a:defRPr kern="1200"/>
            </a:defPPr>
            <a:lvl1pPr marL="0" indent="0">
              <a:buNone/>
              <a:defRPr sz="3263"/>
            </a:lvl1pPr>
            <a:lvl2pPr marL="1057805" indent="0">
              <a:buNone/>
              <a:defRPr sz="2756"/>
            </a:lvl2pPr>
            <a:lvl3pPr marL="2115611" indent="0">
              <a:buNone/>
              <a:defRPr sz="2306"/>
            </a:lvl3pPr>
            <a:lvl4pPr marL="3173417" indent="0">
              <a:buNone/>
              <a:defRPr sz="2081"/>
            </a:lvl4pPr>
            <a:lvl5pPr marL="4231223" indent="0">
              <a:buNone/>
              <a:defRPr sz="2081"/>
            </a:lvl5pPr>
            <a:lvl6pPr marL="5289028" indent="0">
              <a:buNone/>
              <a:defRPr sz="2081"/>
            </a:lvl6pPr>
            <a:lvl7pPr marL="6346833" indent="0">
              <a:buNone/>
              <a:defRPr sz="2081"/>
            </a:lvl7pPr>
            <a:lvl8pPr marL="7404639" indent="0">
              <a:buNone/>
              <a:defRPr sz="2081"/>
            </a:lvl8pPr>
            <a:lvl9pPr marL="8462444" indent="0">
              <a:buNone/>
              <a:defRPr sz="2081"/>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6/28/2024</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1" y="1757684"/>
            <a:ext cx="29626561" cy="73152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1645921" y="10241283"/>
            <a:ext cx="29626561" cy="28966164"/>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40680649"/>
            <a:ext cx="7680960" cy="2336800"/>
          </a:xfrm>
          <a:prstGeom prst="rect">
            <a:avLst/>
          </a:prstGeom>
        </p:spPr>
        <p:txBody>
          <a:bodyPr vert="horz" lIns="376108" tIns="188056" rIns="376108" bIns="188056" rtlCol="0" anchor="ctr"/>
          <a:lstStyle>
            <a:defPPr>
              <a:defRPr kern="1200"/>
            </a:defPPr>
            <a:lvl1pPr algn="l">
              <a:defRPr sz="2756">
                <a:solidFill>
                  <a:schemeClr val="tx1">
                    <a:tint val="75000"/>
                  </a:schemeClr>
                </a:solidFill>
              </a:defRPr>
            </a:lvl1pPr>
          </a:lstStyle>
          <a:p>
            <a:fld id="{1D3EE5B7-680E-44FF-962F-3113FAB5030E}" type="datetimeFigureOut">
              <a:rPr lang="en-US" smtClean="0"/>
              <a:t>6/28/2024</a:t>
            </a:fld>
            <a:endParaRPr lang="en-US"/>
          </a:p>
        </p:txBody>
      </p:sp>
      <p:sp>
        <p:nvSpPr>
          <p:cNvPr id="5" name="Footer Placeholder 4"/>
          <p:cNvSpPr>
            <a:spLocks noGrp="1"/>
          </p:cNvSpPr>
          <p:nvPr>
            <p:ph type="ftr" sz="quarter" idx="3"/>
          </p:nvPr>
        </p:nvSpPr>
        <p:spPr>
          <a:xfrm>
            <a:off x="11247120" y="40680649"/>
            <a:ext cx="10424160" cy="2336800"/>
          </a:xfrm>
          <a:prstGeom prst="rect">
            <a:avLst/>
          </a:prstGeom>
        </p:spPr>
        <p:txBody>
          <a:bodyPr vert="horz" lIns="376108" tIns="188056" rIns="376108" bIns="188056" rtlCol="0" anchor="ctr"/>
          <a:lstStyle>
            <a:defPPr>
              <a:defRPr kern="1200"/>
            </a:defPPr>
            <a:lvl1pPr algn="ctr">
              <a:defRPr sz="275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40680649"/>
            <a:ext cx="7680960" cy="2336800"/>
          </a:xfrm>
          <a:prstGeom prst="rect">
            <a:avLst/>
          </a:prstGeom>
        </p:spPr>
        <p:txBody>
          <a:bodyPr vert="horz" lIns="376108" tIns="188056" rIns="376108" bIns="188056" rtlCol="0" anchor="ctr"/>
          <a:lstStyle>
            <a:defPPr>
              <a:defRPr kern="1200"/>
            </a:defPPr>
            <a:lvl1pPr algn="r">
              <a:defRPr sz="2756">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074400" y="21945600"/>
            <a:ext cx="14274800" cy="3937000"/>
          </a:xfrm>
          <a:prstGeom prst="rect">
            <a:avLst/>
          </a:prstGeom>
        </p:spPr>
      </p:pic>
      <p:pic>
        <p:nvPicPr>
          <p:cNvPr id="8" name="New picture"/>
          <p:cNvPicPr/>
          <p:nvPr/>
        </p:nvPicPr>
        <p:blipFill>
          <a:blip r:embed="rId13"/>
          <a:stretch>
            <a:fillRect/>
          </a:stretch>
        </p:blipFill>
        <p:spPr>
          <a:xfrm rot="5400000">
            <a:off x="29718000" y="21945600"/>
            <a:ext cx="14274800" cy="3937000"/>
          </a:xfrm>
          <a:prstGeom prst="rect">
            <a:avLst/>
          </a:prstGeom>
        </p:spPr>
      </p:pic>
      <p:pic>
        <p:nvPicPr>
          <p:cNvPr id="9" name="New picture"/>
          <p:cNvPicPr/>
          <p:nvPr/>
        </p:nvPicPr>
        <p:blipFill>
          <a:blip r:embed="rId14"/>
          <a:stretch>
            <a:fillRect/>
          </a:stretch>
        </p:blipFill>
        <p:spPr>
          <a:xfrm>
            <a:off x="1460500" y="44399200"/>
            <a:ext cx="29997400" cy="1447800"/>
          </a:xfrm>
          <a:prstGeom prst="rect">
            <a:avLst/>
          </a:prstGeom>
        </p:spPr>
      </p:pic>
      <p:sp>
        <p:nvSpPr>
          <p:cNvPr id="10" name="New shape"/>
          <p:cNvSpPr/>
          <p:nvPr/>
        </p:nvSpPr>
        <p:spPr>
          <a:xfrm>
            <a:off x="1460500" y="449707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inquisitalanchor  Size: 36x48</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2115611" rtl="0" eaLnBrk="1" latinLnBrk="0" hangingPunct="1">
        <a:spcBef>
          <a:spcPct val="0"/>
        </a:spcBef>
        <a:buNone/>
        <a:defRPr sz="10181" kern="1200">
          <a:solidFill>
            <a:schemeClr val="tx1"/>
          </a:solidFill>
          <a:latin typeface="+mj-lt"/>
          <a:ea typeface="+mj-ea"/>
          <a:cs typeface="+mj-cs"/>
        </a:defRPr>
      </a:lvl1pPr>
    </p:titleStyle>
    <p:bodyStyle>
      <a:defPPr>
        <a:defRPr kern="1200"/>
      </a:defPPr>
      <a:lvl1pPr marL="793353" indent="-793353" algn="l" defTabSz="2115611" rtl="0" eaLnBrk="1" latinLnBrk="0" hangingPunct="1">
        <a:spcBef>
          <a:spcPct val="20000"/>
        </a:spcBef>
        <a:buFont typeface="Arial" pitchFamily="34" charset="0"/>
        <a:buChar char="•"/>
        <a:defRPr sz="7425" kern="1200">
          <a:solidFill>
            <a:schemeClr val="tx1"/>
          </a:solidFill>
          <a:latin typeface="+mn-lt"/>
          <a:ea typeface="+mn-ea"/>
          <a:cs typeface="+mn-cs"/>
        </a:defRPr>
      </a:lvl1pPr>
      <a:lvl2pPr marL="1718935" indent="-661130" algn="l" defTabSz="2115611" rtl="0" eaLnBrk="1" latinLnBrk="0" hangingPunct="1">
        <a:spcBef>
          <a:spcPct val="20000"/>
        </a:spcBef>
        <a:buFont typeface="Arial" pitchFamily="34" charset="0"/>
        <a:buChar char="–"/>
        <a:defRPr sz="6469" kern="1200">
          <a:solidFill>
            <a:schemeClr val="tx1"/>
          </a:solidFill>
          <a:latin typeface="+mn-lt"/>
          <a:ea typeface="+mn-ea"/>
          <a:cs typeface="+mn-cs"/>
        </a:defRPr>
      </a:lvl2pPr>
      <a:lvl3pPr marL="2644514" indent="-528903" algn="l" defTabSz="2115611" rtl="0" eaLnBrk="1" latinLnBrk="0" hangingPunct="1">
        <a:spcBef>
          <a:spcPct val="20000"/>
        </a:spcBef>
        <a:buFont typeface="Arial" pitchFamily="34" charset="0"/>
        <a:buChar char="•"/>
        <a:defRPr sz="5569" kern="1200">
          <a:solidFill>
            <a:schemeClr val="tx1"/>
          </a:solidFill>
          <a:latin typeface="+mn-lt"/>
          <a:ea typeface="+mn-ea"/>
          <a:cs typeface="+mn-cs"/>
        </a:defRPr>
      </a:lvl3pPr>
      <a:lvl4pPr marL="3702320" indent="-528903" algn="l" defTabSz="2115611" rtl="0" eaLnBrk="1" latinLnBrk="0" hangingPunct="1">
        <a:spcBef>
          <a:spcPct val="20000"/>
        </a:spcBef>
        <a:buFont typeface="Arial" pitchFamily="34" charset="0"/>
        <a:buChar char="–"/>
        <a:defRPr sz="4613" kern="1200">
          <a:solidFill>
            <a:schemeClr val="tx1"/>
          </a:solidFill>
          <a:latin typeface="+mn-lt"/>
          <a:ea typeface="+mn-ea"/>
          <a:cs typeface="+mn-cs"/>
        </a:defRPr>
      </a:lvl4pPr>
      <a:lvl5pPr marL="4760125" indent="-528903" algn="l" defTabSz="2115611" rtl="0" eaLnBrk="1" latinLnBrk="0" hangingPunct="1">
        <a:spcBef>
          <a:spcPct val="20000"/>
        </a:spcBef>
        <a:buFont typeface="Arial" pitchFamily="34" charset="0"/>
        <a:buChar char="»"/>
        <a:defRPr sz="4613" kern="1200">
          <a:solidFill>
            <a:schemeClr val="tx1"/>
          </a:solidFill>
          <a:latin typeface="+mn-lt"/>
          <a:ea typeface="+mn-ea"/>
          <a:cs typeface="+mn-cs"/>
        </a:defRPr>
      </a:lvl5pPr>
      <a:lvl6pPr marL="5817931" indent="-528903" algn="l" defTabSz="2115611" rtl="0" eaLnBrk="1" latinLnBrk="0" hangingPunct="1">
        <a:spcBef>
          <a:spcPct val="20000"/>
        </a:spcBef>
        <a:buFont typeface="Arial" pitchFamily="34" charset="0"/>
        <a:buChar char="•"/>
        <a:defRPr sz="4613" kern="1200">
          <a:solidFill>
            <a:schemeClr val="tx1"/>
          </a:solidFill>
          <a:latin typeface="+mn-lt"/>
          <a:ea typeface="+mn-ea"/>
          <a:cs typeface="+mn-cs"/>
        </a:defRPr>
      </a:lvl6pPr>
      <a:lvl7pPr marL="6875736" indent="-528903" algn="l" defTabSz="2115611" rtl="0" eaLnBrk="1" latinLnBrk="0" hangingPunct="1">
        <a:spcBef>
          <a:spcPct val="20000"/>
        </a:spcBef>
        <a:buFont typeface="Arial" pitchFamily="34" charset="0"/>
        <a:buChar char="•"/>
        <a:defRPr sz="4613" kern="1200">
          <a:solidFill>
            <a:schemeClr val="tx1"/>
          </a:solidFill>
          <a:latin typeface="+mn-lt"/>
          <a:ea typeface="+mn-ea"/>
          <a:cs typeface="+mn-cs"/>
        </a:defRPr>
      </a:lvl7pPr>
      <a:lvl8pPr marL="7933542" indent="-528903" algn="l" defTabSz="2115611" rtl="0" eaLnBrk="1" latinLnBrk="0" hangingPunct="1">
        <a:spcBef>
          <a:spcPct val="20000"/>
        </a:spcBef>
        <a:buFont typeface="Arial" pitchFamily="34" charset="0"/>
        <a:buChar char="•"/>
        <a:defRPr sz="4613" kern="1200">
          <a:solidFill>
            <a:schemeClr val="tx1"/>
          </a:solidFill>
          <a:latin typeface="+mn-lt"/>
          <a:ea typeface="+mn-ea"/>
          <a:cs typeface="+mn-cs"/>
        </a:defRPr>
      </a:lvl8pPr>
      <a:lvl9pPr marL="8991347" indent="-528903" algn="l" defTabSz="2115611" rtl="0" eaLnBrk="1" latinLnBrk="0" hangingPunct="1">
        <a:spcBef>
          <a:spcPct val="20000"/>
        </a:spcBef>
        <a:buFont typeface="Arial" pitchFamily="34" charset="0"/>
        <a:buChar char="•"/>
        <a:defRPr sz="4613" kern="1200">
          <a:solidFill>
            <a:schemeClr val="tx1"/>
          </a:solidFill>
          <a:latin typeface="+mn-lt"/>
          <a:ea typeface="+mn-ea"/>
          <a:cs typeface="+mn-cs"/>
        </a:defRPr>
      </a:lvl9pPr>
    </p:bodyStyle>
    <p:otherStyle>
      <a:defPPr>
        <a:defRPr lang="en-US"/>
      </a:defPPr>
      <a:lvl1pPr marL="0" algn="l" defTabSz="2115611" rtl="0" eaLnBrk="1" latinLnBrk="0" hangingPunct="1">
        <a:defRPr sz="4163" kern="1200">
          <a:solidFill>
            <a:schemeClr val="tx1"/>
          </a:solidFill>
          <a:latin typeface="+mn-lt"/>
          <a:ea typeface="+mn-ea"/>
          <a:cs typeface="+mn-cs"/>
        </a:defRPr>
      </a:lvl1pPr>
      <a:lvl2pPr marL="1057805" algn="l" defTabSz="2115611" rtl="0" eaLnBrk="1" latinLnBrk="0" hangingPunct="1">
        <a:defRPr sz="4163" kern="1200">
          <a:solidFill>
            <a:schemeClr val="tx1"/>
          </a:solidFill>
          <a:latin typeface="+mn-lt"/>
          <a:ea typeface="+mn-ea"/>
          <a:cs typeface="+mn-cs"/>
        </a:defRPr>
      </a:lvl2pPr>
      <a:lvl3pPr marL="2115611" algn="l" defTabSz="2115611" rtl="0" eaLnBrk="1" latinLnBrk="0" hangingPunct="1">
        <a:defRPr sz="4163" kern="1200">
          <a:solidFill>
            <a:schemeClr val="tx1"/>
          </a:solidFill>
          <a:latin typeface="+mn-lt"/>
          <a:ea typeface="+mn-ea"/>
          <a:cs typeface="+mn-cs"/>
        </a:defRPr>
      </a:lvl3pPr>
      <a:lvl4pPr marL="3173417" algn="l" defTabSz="2115611" rtl="0" eaLnBrk="1" latinLnBrk="0" hangingPunct="1">
        <a:defRPr sz="4163" kern="1200">
          <a:solidFill>
            <a:schemeClr val="tx1"/>
          </a:solidFill>
          <a:latin typeface="+mn-lt"/>
          <a:ea typeface="+mn-ea"/>
          <a:cs typeface="+mn-cs"/>
        </a:defRPr>
      </a:lvl4pPr>
      <a:lvl5pPr marL="4231223" algn="l" defTabSz="2115611" rtl="0" eaLnBrk="1" latinLnBrk="0" hangingPunct="1">
        <a:defRPr sz="4163" kern="1200">
          <a:solidFill>
            <a:schemeClr val="tx1"/>
          </a:solidFill>
          <a:latin typeface="+mn-lt"/>
          <a:ea typeface="+mn-ea"/>
          <a:cs typeface="+mn-cs"/>
        </a:defRPr>
      </a:lvl5pPr>
      <a:lvl6pPr marL="5289028" algn="l" defTabSz="2115611" rtl="0" eaLnBrk="1" latinLnBrk="0" hangingPunct="1">
        <a:defRPr sz="4163" kern="1200">
          <a:solidFill>
            <a:schemeClr val="tx1"/>
          </a:solidFill>
          <a:latin typeface="+mn-lt"/>
          <a:ea typeface="+mn-ea"/>
          <a:cs typeface="+mn-cs"/>
        </a:defRPr>
      </a:lvl6pPr>
      <a:lvl7pPr marL="6346833" algn="l" defTabSz="2115611" rtl="0" eaLnBrk="1" latinLnBrk="0" hangingPunct="1">
        <a:defRPr sz="4163" kern="1200">
          <a:solidFill>
            <a:schemeClr val="tx1"/>
          </a:solidFill>
          <a:latin typeface="+mn-lt"/>
          <a:ea typeface="+mn-ea"/>
          <a:cs typeface="+mn-cs"/>
        </a:defRPr>
      </a:lvl7pPr>
      <a:lvl8pPr marL="7404639" algn="l" defTabSz="2115611" rtl="0" eaLnBrk="1" latinLnBrk="0" hangingPunct="1">
        <a:defRPr sz="4163" kern="1200">
          <a:solidFill>
            <a:schemeClr val="tx1"/>
          </a:solidFill>
          <a:latin typeface="+mn-lt"/>
          <a:ea typeface="+mn-ea"/>
          <a:cs typeface="+mn-cs"/>
        </a:defRPr>
      </a:lvl8pPr>
      <a:lvl9pPr marL="8462444" algn="l" defTabSz="2115611" rtl="0" eaLnBrk="1" latinLnBrk="0" hangingPunct="1">
        <a:defRPr sz="41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hyperlink" Target="https://ieeexplore.ieee.org/document/912906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ijrpr.com/uploads/V3ISSUE5/IJRPR4210.pdf" TargetMode="External"/><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jp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31E53416-2AB4-4F8D-AE64-5C3BC4EC22FD}"/>
              </a:ext>
            </a:extLst>
          </p:cNvPr>
          <p:cNvGrpSpPr/>
          <p:nvPr/>
        </p:nvGrpSpPr>
        <p:grpSpPr>
          <a:xfrm>
            <a:off x="0" y="42611811"/>
            <a:ext cx="32918400" cy="1279388"/>
            <a:chOff x="0" y="31077399"/>
            <a:chExt cx="32918400" cy="3212601"/>
          </a:xfrm>
        </p:grpSpPr>
        <p:pic>
          <p:nvPicPr>
            <p:cNvPr id="6" name="Picture 5"/>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31077399"/>
              <a:ext cx="32918400" cy="3212600"/>
            </a:xfrm>
            <a:prstGeom prst="rect">
              <a:avLst/>
            </a:prstGeom>
            <a:ln>
              <a:noFill/>
            </a:ln>
            <a:effectLst>
              <a:outerShdw blurRad="292100" dist="139700" dir="2700000" algn="tl" rotWithShape="0">
                <a:srgbClr val="333333">
                  <a:alpha val="65000"/>
                </a:srgbClr>
              </a:outerShdw>
            </a:effectLst>
          </p:spPr>
        </p:pic>
        <p:pic>
          <p:nvPicPr>
            <p:cNvPr id="37" name="Picture 36"/>
            <p:cNvPicPr/>
            <p:nvPr/>
          </p:nvPicPr>
          <p:blipFill>
            <a:blip r:embed="rId4">
              <a:grayscl/>
              <a:extLst>
                <a:ext uri="{BEBA8EAE-BF5A-486C-A8C5-ECC9F3942E4B}">
                  <a14:imgProps xmlns:a14="http://schemas.microsoft.com/office/drawing/2010/main">
                    <a14:imgLayer r:embed="rId5">
                      <a14:imgEffect>
                        <a14:saturation sat="75000"/>
                      </a14:imgEffect>
                      <a14:imgEffect>
                        <a14:brightnessContrast contrast="-27000"/>
                      </a14:imgEffect>
                    </a14:imgLayer>
                  </a14:imgProps>
                </a:ext>
                <a:ext uri="{28A0092B-C50C-407E-A947-70E740481C1C}">
                  <a14:useLocalDpi xmlns:a14="http://schemas.microsoft.com/office/drawing/2010/main" val="0"/>
                </a:ext>
              </a:extLst>
            </a:blip>
            <a:stretch>
              <a:fillRect/>
            </a:stretch>
          </p:blipFill>
          <p:spPr>
            <a:xfrm>
              <a:off x="0" y="31615977"/>
              <a:ext cx="32918400" cy="2674025"/>
            </a:xfrm>
            <a:prstGeom prst="rect">
              <a:avLst/>
            </a:prstGeom>
            <a:effectLst/>
          </p:spPr>
        </p:pic>
      </p:grpSp>
      <p:sp>
        <p:nvSpPr>
          <p:cNvPr id="23" name="Text Placeholder 5">
            <a:extLst>
              <a:ext uri="{FF2B5EF4-FFF2-40B4-BE49-F238E27FC236}">
                <a16:creationId xmlns:a16="http://schemas.microsoft.com/office/drawing/2014/main" xmlns="" id="{8B06C1FF-F854-4F91-ABC7-AA41C714448B}"/>
              </a:ext>
            </a:extLst>
          </p:cNvPr>
          <p:cNvSpPr txBox="1"/>
          <p:nvPr/>
        </p:nvSpPr>
        <p:spPr>
          <a:xfrm>
            <a:off x="4590299" y="857919"/>
            <a:ext cx="27432000" cy="220308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marL="0" marR="0" algn="ctr">
              <a:spcBef>
                <a:spcPts val="0"/>
              </a:spcBef>
              <a:spcAft>
                <a:spcPts val="0"/>
              </a:spcAft>
            </a:pPr>
            <a:r>
              <a:rPr lang="en-US" sz="7200" dirty="0">
                <a:solidFill>
                  <a:schemeClr val="tx1"/>
                </a:solidFill>
                <a:effectLst/>
                <a:latin typeface="Nunito Black" pitchFamily="2" charset="0"/>
                <a:ea typeface="Times New Roman" panose="02020603050405020304" pitchFamily="18" charset="0"/>
              </a:rPr>
              <a:t>Audio Mood Visualizer</a:t>
            </a:r>
          </a:p>
          <a:p>
            <a:pPr marL="0" marR="0" algn="ctr">
              <a:spcBef>
                <a:spcPts val="0"/>
              </a:spcBef>
              <a:spcAft>
                <a:spcPts val="0"/>
              </a:spcAft>
            </a:pPr>
            <a:r>
              <a:rPr lang="en-US" sz="7200" dirty="0">
                <a:solidFill>
                  <a:srgbClr val="000000"/>
                </a:solidFill>
                <a:effectLst/>
                <a:latin typeface="Nunito Black" pitchFamily="2" charset="0"/>
                <a:ea typeface="Times New Roman" panose="02020603050405020304" pitchFamily="18" charset="0"/>
              </a:rPr>
              <a:t>(Automatic Speech </a:t>
            </a:r>
            <a:r>
              <a:rPr lang="en-US" sz="7200" dirty="0">
                <a:solidFill>
                  <a:srgbClr val="000000"/>
                </a:solidFill>
                <a:latin typeface="Nunito Black" pitchFamily="2" charset="0"/>
                <a:ea typeface="Times New Roman" panose="02020603050405020304" pitchFamily="18" charset="0"/>
              </a:rPr>
              <a:t>E</a:t>
            </a:r>
            <a:r>
              <a:rPr lang="en-US" sz="7200" dirty="0">
                <a:solidFill>
                  <a:srgbClr val="000000"/>
                </a:solidFill>
                <a:effectLst/>
                <a:latin typeface="Nunito Black" pitchFamily="2" charset="0"/>
                <a:ea typeface="Times New Roman" panose="02020603050405020304" pitchFamily="18" charset="0"/>
              </a:rPr>
              <a:t>motion </a:t>
            </a:r>
            <a:r>
              <a:rPr lang="en-US" sz="7200" dirty="0">
                <a:solidFill>
                  <a:srgbClr val="000000"/>
                </a:solidFill>
                <a:latin typeface="Nunito Black" pitchFamily="2" charset="0"/>
                <a:ea typeface="Times New Roman" panose="02020603050405020304" pitchFamily="18" charset="0"/>
              </a:rPr>
              <a:t>V</a:t>
            </a:r>
            <a:r>
              <a:rPr lang="en-US" sz="7200" dirty="0">
                <a:solidFill>
                  <a:srgbClr val="000000"/>
                </a:solidFill>
                <a:effectLst/>
                <a:latin typeface="Nunito Black" pitchFamily="2" charset="0"/>
                <a:ea typeface="Times New Roman" panose="02020603050405020304" pitchFamily="18" charset="0"/>
              </a:rPr>
              <a:t>isualization </a:t>
            </a:r>
            <a:r>
              <a:rPr lang="en-US" sz="7200" dirty="0">
                <a:solidFill>
                  <a:srgbClr val="000000"/>
                </a:solidFill>
                <a:latin typeface="Nunito Black" pitchFamily="2" charset="0"/>
                <a:ea typeface="Times New Roman" panose="02020603050405020304" pitchFamily="18" charset="0"/>
              </a:rPr>
              <a:t>T</a:t>
            </a:r>
            <a:r>
              <a:rPr lang="en-US" sz="7200" dirty="0">
                <a:solidFill>
                  <a:srgbClr val="000000"/>
                </a:solidFill>
                <a:effectLst/>
                <a:latin typeface="Nunito Black" pitchFamily="2" charset="0"/>
                <a:ea typeface="Times New Roman" panose="02020603050405020304" pitchFamily="18" charset="0"/>
              </a:rPr>
              <a:t>hrough </a:t>
            </a:r>
            <a:r>
              <a:rPr lang="en-US" sz="7200" dirty="0">
                <a:solidFill>
                  <a:srgbClr val="000000"/>
                </a:solidFill>
                <a:latin typeface="Nunito Black" pitchFamily="2" charset="0"/>
                <a:ea typeface="Times New Roman" panose="02020603050405020304" pitchFamily="18" charset="0"/>
              </a:rPr>
              <a:t>A</a:t>
            </a:r>
            <a:r>
              <a:rPr lang="en-US" sz="7200" dirty="0">
                <a:solidFill>
                  <a:srgbClr val="000000"/>
                </a:solidFill>
                <a:effectLst/>
                <a:latin typeface="Nunito Black" pitchFamily="2" charset="0"/>
                <a:ea typeface="Times New Roman" panose="02020603050405020304" pitchFamily="18" charset="0"/>
              </a:rPr>
              <a:t>vatars)</a:t>
            </a:r>
            <a:endParaRPr lang="en-US" sz="7200" dirty="0">
              <a:effectLst/>
              <a:latin typeface="Nunito Black" pitchFamily="2" charset="0"/>
              <a:ea typeface="Times New Roman" panose="02020603050405020304" pitchFamily="18" charset="0"/>
            </a:endParaRPr>
          </a:p>
          <a:p>
            <a:pPr marL="0" marR="0" algn="ctr">
              <a:spcBef>
                <a:spcPts val="0"/>
              </a:spcBef>
              <a:spcAft>
                <a:spcPts val="0"/>
              </a:spcAft>
            </a:pPr>
            <a:r>
              <a:rPr lang="en-US" sz="7200" dirty="0">
                <a:solidFill>
                  <a:srgbClr val="4F81BD"/>
                </a:solidFill>
                <a:effectLst/>
                <a:latin typeface="Nunito Black" pitchFamily="2" charset="0"/>
                <a:ea typeface="Times New Roman" panose="02020603050405020304" pitchFamily="18" charset="0"/>
              </a:rPr>
              <a:t> </a:t>
            </a:r>
            <a:endParaRPr lang="en-US" sz="7200" dirty="0">
              <a:effectLst/>
              <a:latin typeface="Nunito Black" pitchFamily="2" charset="0"/>
              <a:ea typeface="Times New Roman" panose="02020603050405020304" pitchFamily="18" charset="0"/>
            </a:endParaRPr>
          </a:p>
        </p:txBody>
      </p:sp>
      <p:sp>
        <p:nvSpPr>
          <p:cNvPr id="24" name="Text Placeholder 5">
            <a:extLst>
              <a:ext uri="{FF2B5EF4-FFF2-40B4-BE49-F238E27FC236}">
                <a16:creationId xmlns:a16="http://schemas.microsoft.com/office/drawing/2014/main" xmlns="" id="{18E48679-06C4-48E4-8012-35973D02854F}"/>
              </a:ext>
            </a:extLst>
          </p:cNvPr>
          <p:cNvSpPr txBox="1"/>
          <p:nvPr/>
        </p:nvSpPr>
        <p:spPr>
          <a:xfrm>
            <a:off x="2743200" y="3471556"/>
            <a:ext cx="27432000" cy="2092881"/>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rPr>
              <a:t>Alaa Salah ,</a:t>
            </a:r>
            <a:r>
              <a:rPr lang="en-US" sz="4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Amany</a:t>
            </a:r>
            <a:r>
              <a: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rPr>
              <a:t> Elsayed, Nour </a:t>
            </a:r>
            <a:r>
              <a:rPr lang="en-US" sz="4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Elhoda</a:t>
            </a:r>
            <a:r>
              <a: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rPr>
              <a:t> Ahmed ,Mai Adel ,</a:t>
            </a:r>
            <a:r>
              <a:rPr lang="en-US" sz="4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Nourhan</a:t>
            </a:r>
            <a:r>
              <a: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rPr>
              <a:t> Adel ,Omnia Ahmed</a:t>
            </a:r>
          </a:p>
          <a:p>
            <a:pPr algn="ctr"/>
            <a:r>
              <a:rPr lang="en-US" sz="4000" b="1" dirty="0">
                <a:solidFill>
                  <a:srgbClr val="5271FF"/>
                </a:solidFill>
                <a:latin typeface="Open Sans" panose="020B0606030504020204" pitchFamily="34" charset="0"/>
                <a:ea typeface="Open Sans" panose="020B0606030504020204" pitchFamily="34" charset="0"/>
                <a:cs typeface="Open Sans" panose="020B0606030504020204" pitchFamily="34" charset="0"/>
              </a:rPr>
              <a:t>Supervisors : Dr. Hanan Hindy , AL. </a:t>
            </a:r>
            <a:r>
              <a:rPr lang="en-US" sz="4000" b="1" dirty="0" err="1">
                <a:solidFill>
                  <a:srgbClr val="5271FF"/>
                </a:solidFill>
                <a:latin typeface="Open Sans" panose="020B0606030504020204" pitchFamily="34" charset="0"/>
                <a:ea typeface="Open Sans" panose="020B0606030504020204" pitchFamily="34" charset="0"/>
                <a:cs typeface="Open Sans" panose="020B0606030504020204" pitchFamily="34" charset="0"/>
              </a:rPr>
              <a:t>Yomna</a:t>
            </a:r>
            <a:r>
              <a:rPr lang="en-US" sz="4000" b="1" dirty="0">
                <a:solidFill>
                  <a:srgbClr val="5271FF"/>
                </a:solidFill>
                <a:latin typeface="Open Sans" panose="020B0606030504020204" pitchFamily="34" charset="0"/>
                <a:ea typeface="Open Sans" panose="020B0606030504020204" pitchFamily="34" charset="0"/>
                <a:cs typeface="Open Sans" panose="020B0606030504020204" pitchFamily="34" charset="0"/>
              </a:rPr>
              <a:t> Ahmed</a:t>
            </a:r>
          </a:p>
          <a:p>
            <a:pPr algn="ctr"/>
            <a:r>
              <a:rPr lang="en-US" sz="4000" b="1" dirty="0">
                <a:solidFill>
                  <a:srgbClr val="5271FF"/>
                </a:solidFill>
                <a:latin typeface="Open Sans" panose="020B0606030504020204" pitchFamily="34" charset="0"/>
                <a:ea typeface="Open Sans" panose="020B0606030504020204" pitchFamily="34" charset="0"/>
                <a:cs typeface="Open Sans" panose="020B0606030504020204" pitchFamily="34" charset="0"/>
              </a:rPr>
              <a:t>Computer Science Department - Faculty of Computer and Information Science - Ain Shames University</a:t>
            </a:r>
          </a:p>
        </p:txBody>
      </p:sp>
      <p:sp>
        <p:nvSpPr>
          <p:cNvPr id="8" name="TextBox 19">
            <a:extLst>
              <a:ext uri="{FF2B5EF4-FFF2-40B4-BE49-F238E27FC236}">
                <a16:creationId xmlns:a16="http://schemas.microsoft.com/office/drawing/2014/main" xmlns="" id="{F560B628-793C-4DB4-85E9-B23859F8150D}"/>
              </a:ext>
            </a:extLst>
          </p:cNvPr>
          <p:cNvSpPr txBox="1">
            <a:spLocks noChangeArrowheads="1"/>
          </p:cNvSpPr>
          <p:nvPr/>
        </p:nvSpPr>
        <p:spPr bwMode="auto">
          <a:xfrm>
            <a:off x="867760" y="6632224"/>
            <a:ext cx="14689052" cy="552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dirty="0">
                <a:latin typeface="Open Sans" panose="020B0606030504020204" pitchFamily="34" charset="0"/>
                <a:ea typeface="Open Sans" panose="020B0606030504020204" pitchFamily="34" charset="0"/>
                <a:cs typeface="Open Sans" panose="020B0606030504020204" pitchFamily="34" charset="0"/>
              </a:rPr>
              <a:t>Our project focuses on enhancing emotional communication for individuals with social phobia by visualizing emotions through avatars based on audio signals. Using advanced Speech Emotion Recognition (SER) techniques, we </a:t>
            </a:r>
            <a:r>
              <a:rPr lang="de-DE" sz="3600" dirty="0">
                <a:effectLst/>
                <a:latin typeface="Open Sans" panose="020B0606030504020204" pitchFamily="34" charset="0"/>
                <a:ea typeface="Open Sans" panose="020B0606030504020204" pitchFamily="34" charset="0"/>
                <a:cs typeface="Open Sans" panose="020B0606030504020204" pitchFamily="34" charset="0"/>
              </a:rPr>
              <a:t>employed</a:t>
            </a:r>
            <a:r>
              <a:rPr lang="en-US" sz="3600" dirty="0">
                <a:latin typeface="Open Sans" panose="020B0606030504020204" pitchFamily="34" charset="0"/>
                <a:ea typeface="Open Sans" panose="020B0606030504020204" pitchFamily="34" charset="0"/>
                <a:cs typeface="Open Sans" panose="020B0606030504020204" pitchFamily="34" charset="0"/>
              </a:rPr>
              <a:t> a model combining CNN and Multi-Head Convolutional Transformer, achieving 95% accuracy with the RAVDESS dataset. This system helps those who find verbal communication challenging by </a:t>
            </a:r>
            <a:r>
              <a:rPr lang="de-DE" sz="3600" dirty="0">
                <a:effectLst/>
                <a:latin typeface="Open Sans" panose="020B0606030504020204" pitchFamily="34" charset="0"/>
                <a:ea typeface="Open Sans" panose="020B0606030504020204" pitchFamily="34" charset="0"/>
                <a:cs typeface="Open Sans" panose="020B0606030504020204" pitchFamily="34" charset="0"/>
              </a:rPr>
              <a:t>simulating</a:t>
            </a:r>
            <a:r>
              <a:rPr lang="en-US" sz="3600" dirty="0">
                <a:latin typeface="Open Sans" panose="020B0606030504020204" pitchFamily="34" charset="0"/>
                <a:ea typeface="Open Sans" panose="020B0606030504020204" pitchFamily="34" charset="0"/>
                <a:cs typeface="Open Sans" panose="020B0606030504020204" pitchFamily="34" charset="0"/>
              </a:rPr>
              <a:t> the detected emotions of a speaker in an appropriate avatar.</a:t>
            </a:r>
          </a:p>
          <a:p>
            <a:pPr algn="just">
              <a:lnSpc>
                <a:spcPct val="110000"/>
              </a:lnSpc>
            </a:pP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9">
            <a:extLst>
              <a:ext uri="{FF2B5EF4-FFF2-40B4-BE49-F238E27FC236}">
                <a16:creationId xmlns:a16="http://schemas.microsoft.com/office/drawing/2014/main" xmlns="" id="{205598EE-67BA-4AB1-BA0E-3EB1F09EE282}"/>
              </a:ext>
            </a:extLst>
          </p:cNvPr>
          <p:cNvSpPr txBox="1">
            <a:spLocks noChangeArrowheads="1"/>
          </p:cNvSpPr>
          <p:nvPr/>
        </p:nvSpPr>
        <p:spPr bwMode="auto">
          <a:xfrm>
            <a:off x="914400" y="29585445"/>
            <a:ext cx="14689052" cy="247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dirty="0">
                <a:latin typeface="Open Sans" panose="020B0606030504020204" pitchFamily="34" charset="0"/>
                <a:ea typeface="Open Sans" panose="020B0606030504020204" pitchFamily="34" charset="0"/>
                <a:cs typeface="Open Sans" panose="020B0606030504020204" pitchFamily="34" charset="0"/>
              </a:rPr>
              <a:t>Preprocessing:</a:t>
            </a:r>
          </a:p>
          <a:p>
            <a:pPr algn="just">
              <a:lnSpc>
                <a:spcPct val="110000"/>
              </a:lnSpc>
            </a:pPr>
            <a:r>
              <a:rPr lang="en-US" sz="3600" dirty="0">
                <a:latin typeface="Open Sans" panose="020B0606030504020204" pitchFamily="34" charset="0"/>
                <a:ea typeface="Open Sans" panose="020B0606030504020204" pitchFamily="34" charset="0"/>
                <a:cs typeface="Open Sans" panose="020B0606030504020204" pitchFamily="34" charset="0"/>
              </a:rPr>
              <a:t>In preprocessing module, MFCCs are extracted from audio then segmentation is applied on the audio, as shown in figure 2,  in order to split the long audio into smaller statements.</a:t>
            </a:r>
          </a:p>
        </p:txBody>
      </p:sp>
      <p:sp>
        <p:nvSpPr>
          <p:cNvPr id="16" name="TextBox 19">
            <a:extLst>
              <a:ext uri="{FF2B5EF4-FFF2-40B4-BE49-F238E27FC236}">
                <a16:creationId xmlns:a16="http://schemas.microsoft.com/office/drawing/2014/main" xmlns="" id="{C11F0107-A4C2-482F-A296-7F89EA4AD2FB}"/>
              </a:ext>
            </a:extLst>
          </p:cNvPr>
          <p:cNvSpPr txBox="1">
            <a:spLocks noChangeArrowheads="1"/>
          </p:cNvSpPr>
          <p:nvPr/>
        </p:nvSpPr>
        <p:spPr bwMode="auto">
          <a:xfrm>
            <a:off x="867760" y="19451616"/>
            <a:ext cx="14689052" cy="18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dirty="0">
                <a:latin typeface="Open Sans" panose="020B0606030504020204" pitchFamily="34" charset="0"/>
                <a:ea typeface="Open Sans" panose="020B0606030504020204" pitchFamily="34" charset="0"/>
                <a:cs typeface="Open Sans" panose="020B0606030504020204" pitchFamily="34" charset="0"/>
              </a:rPr>
              <a:t>Figure 1 shows Our system architecture that consists of multiple layers; presentation , logic and data layer. The logic layer contains three main subprocesses that complete our framework.</a:t>
            </a:r>
          </a:p>
        </p:txBody>
      </p:sp>
      <p:sp>
        <p:nvSpPr>
          <p:cNvPr id="18" name="TextBox 19">
            <a:extLst>
              <a:ext uri="{FF2B5EF4-FFF2-40B4-BE49-F238E27FC236}">
                <a16:creationId xmlns:a16="http://schemas.microsoft.com/office/drawing/2014/main" xmlns="" id="{3D668686-315E-4733-AA3D-4CD19EDF9050}"/>
              </a:ext>
            </a:extLst>
          </p:cNvPr>
          <p:cNvSpPr txBox="1">
            <a:spLocks noChangeArrowheads="1"/>
          </p:cNvSpPr>
          <p:nvPr/>
        </p:nvSpPr>
        <p:spPr bwMode="auto">
          <a:xfrm>
            <a:off x="17229863" y="22009457"/>
            <a:ext cx="14689052" cy="186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0" algn="just" rtl="0" eaLnBrk="1" latinLnBrk="0" hangingPunct="1">
              <a:lnSpc>
                <a:spcPct val="110000"/>
              </a:lnSpc>
              <a:spcBef>
                <a:spcPts val="0"/>
              </a:spcBef>
              <a:spcAft>
                <a:spcPts val="0"/>
              </a:spcAft>
            </a:pPr>
            <a:r>
              <a:rPr lang="en-GB" sz="36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Figure 5 shows the training and validation loss that is used for visualization to make sure that the model was not overfitting and for early stopping.</a:t>
            </a:r>
            <a:endParaRPr lang="ar-EG" sz="3600" dirty="0">
              <a:effectLst/>
            </a:endParaRPr>
          </a:p>
        </p:txBody>
      </p:sp>
      <p:sp>
        <p:nvSpPr>
          <p:cNvPr id="20" name="TextBox 19">
            <a:extLst>
              <a:ext uri="{FF2B5EF4-FFF2-40B4-BE49-F238E27FC236}">
                <a16:creationId xmlns:a16="http://schemas.microsoft.com/office/drawing/2014/main" xmlns="" id="{B92A3548-8310-400F-8822-4FEDDABCA99B}"/>
              </a:ext>
            </a:extLst>
          </p:cNvPr>
          <p:cNvSpPr txBox="1"/>
          <p:nvPr/>
        </p:nvSpPr>
        <p:spPr>
          <a:xfrm>
            <a:off x="914400" y="5705115"/>
            <a:ext cx="14689052" cy="1005840"/>
          </a:xfrm>
          <a:prstGeom prst="round2DiagRect">
            <a:avLst>
              <a:gd name="adj1" fmla="val 50000"/>
              <a:gd name="adj2" fmla="val 0"/>
            </a:avLst>
          </a:prstGeom>
          <a:solidFill>
            <a:schemeClr val="accent6">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4702588">
              <a:defRPr/>
            </a:pPr>
            <a:r>
              <a:rPr lang="en-US" sz="3600" b="1" dirty="0">
                <a:solidFill>
                  <a:schemeClr val="bg1"/>
                </a:solidFill>
                <a:latin typeface="Nunito" panose="00000500000000000000" pitchFamily="2" charset="0"/>
              </a:rPr>
              <a:t>Abstract</a:t>
            </a:r>
            <a:endParaRPr lang="ar-EG" sz="3600" b="1" dirty="0">
              <a:solidFill>
                <a:schemeClr val="bg1"/>
              </a:solidFill>
              <a:latin typeface="Nunito" panose="00000500000000000000" pitchFamily="2" charset="0"/>
            </a:endParaRPr>
          </a:p>
        </p:txBody>
      </p:sp>
      <p:sp>
        <p:nvSpPr>
          <p:cNvPr id="21" name="TextBox 20">
            <a:extLst>
              <a:ext uri="{FF2B5EF4-FFF2-40B4-BE49-F238E27FC236}">
                <a16:creationId xmlns:a16="http://schemas.microsoft.com/office/drawing/2014/main" xmlns="" id="{AB2E96C9-8474-4C6F-96C8-EA96E9997B49}"/>
              </a:ext>
            </a:extLst>
          </p:cNvPr>
          <p:cNvSpPr txBox="1"/>
          <p:nvPr/>
        </p:nvSpPr>
        <p:spPr>
          <a:xfrm>
            <a:off x="867760" y="18358648"/>
            <a:ext cx="14689052" cy="1005840"/>
          </a:xfrm>
          <a:prstGeom prst="round2DiagRect">
            <a:avLst>
              <a:gd name="adj1" fmla="val 50000"/>
              <a:gd name="adj2" fmla="val 0"/>
            </a:avLst>
          </a:prstGeom>
          <a:solidFill>
            <a:schemeClr val="accent6">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3526941">
              <a:defRPr/>
            </a:pPr>
            <a:r>
              <a:rPr lang="en-US" sz="3600" b="1" dirty="0">
                <a:solidFill>
                  <a:schemeClr val="bg1"/>
                </a:solidFill>
                <a:latin typeface="Nunito" panose="00000500000000000000" pitchFamily="2" charset="0"/>
              </a:rPr>
              <a:t>Methodology</a:t>
            </a:r>
          </a:p>
        </p:txBody>
      </p:sp>
      <p:sp>
        <p:nvSpPr>
          <p:cNvPr id="25" name="TextBox 24">
            <a:extLst>
              <a:ext uri="{FF2B5EF4-FFF2-40B4-BE49-F238E27FC236}">
                <a16:creationId xmlns:a16="http://schemas.microsoft.com/office/drawing/2014/main" xmlns="" id="{AE4AD144-1499-4C07-85A4-B7EFC58463F0}"/>
              </a:ext>
            </a:extLst>
          </p:cNvPr>
          <p:cNvSpPr txBox="1"/>
          <p:nvPr/>
        </p:nvSpPr>
        <p:spPr>
          <a:xfrm>
            <a:off x="17306409" y="9320796"/>
            <a:ext cx="14689052" cy="968364"/>
          </a:xfrm>
          <a:prstGeom prst="round2DiagRect">
            <a:avLst>
              <a:gd name="adj1" fmla="val 50000"/>
              <a:gd name="adj2" fmla="val 0"/>
            </a:avLst>
          </a:prstGeom>
          <a:solidFill>
            <a:schemeClr val="accent6">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3526941">
              <a:defRPr/>
            </a:pPr>
            <a:r>
              <a:rPr lang="en-US" sz="3600" b="1" dirty="0">
                <a:solidFill>
                  <a:schemeClr val="bg1"/>
                </a:solidFill>
                <a:latin typeface="Nunito" panose="00000500000000000000" pitchFamily="2" charset="0"/>
              </a:rPr>
              <a:t>Results</a:t>
            </a:r>
          </a:p>
        </p:txBody>
      </p:sp>
      <p:sp>
        <p:nvSpPr>
          <p:cNvPr id="26" name="TextBox 25">
            <a:extLst>
              <a:ext uri="{FF2B5EF4-FFF2-40B4-BE49-F238E27FC236}">
                <a16:creationId xmlns:a16="http://schemas.microsoft.com/office/drawing/2014/main" xmlns="" id="{850970F5-9ABF-4386-9761-49E684D2F733}"/>
              </a:ext>
            </a:extLst>
          </p:cNvPr>
          <p:cNvSpPr txBox="1"/>
          <p:nvPr/>
        </p:nvSpPr>
        <p:spPr>
          <a:xfrm>
            <a:off x="17306409" y="33060800"/>
            <a:ext cx="14689052" cy="1005840"/>
          </a:xfrm>
          <a:prstGeom prst="round2DiagRect">
            <a:avLst>
              <a:gd name="adj1" fmla="val 50000"/>
              <a:gd name="adj2" fmla="val 0"/>
            </a:avLst>
          </a:prstGeom>
          <a:solidFill>
            <a:schemeClr val="accent6">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3526941">
              <a:defRPr/>
            </a:pPr>
            <a:r>
              <a:rPr lang="en-US" sz="3600" b="1" dirty="0">
                <a:solidFill>
                  <a:schemeClr val="bg1"/>
                </a:solidFill>
                <a:latin typeface="Nunito" panose="00000500000000000000" pitchFamily="2" charset="0"/>
              </a:rPr>
              <a:t>Conclusion</a:t>
            </a:r>
          </a:p>
        </p:txBody>
      </p:sp>
      <p:sp>
        <p:nvSpPr>
          <p:cNvPr id="19" name="TextBox 19">
            <a:extLst>
              <a:ext uri="{FF2B5EF4-FFF2-40B4-BE49-F238E27FC236}">
                <a16:creationId xmlns:a16="http://schemas.microsoft.com/office/drawing/2014/main" xmlns="" id="{39A7CD59-7434-412B-B4C5-E56ABFFB4A3B}"/>
              </a:ext>
            </a:extLst>
          </p:cNvPr>
          <p:cNvSpPr txBox="1">
            <a:spLocks noChangeArrowheads="1"/>
          </p:cNvSpPr>
          <p:nvPr/>
        </p:nvSpPr>
        <p:spPr bwMode="auto">
          <a:xfrm>
            <a:off x="17420385" y="27721829"/>
            <a:ext cx="14689052" cy="56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2400" kern="1200" dirty="0">
                <a:solidFill>
                  <a:srgbClr val="005BD3"/>
                </a:solidFill>
                <a:effectLst/>
                <a:latin typeface="Open Sans" panose="020B0606030504020204" pitchFamily="34" charset="0"/>
                <a:ea typeface="Open Sans" panose="020B0606030504020204" pitchFamily="34" charset="0"/>
                <a:cs typeface="Open Sans" panose="020B0606030504020204" pitchFamily="34" charset="0"/>
              </a:rPr>
              <a:t>Figure 5 -</a:t>
            </a:r>
            <a:r>
              <a:rPr lang="en-GB" sz="2400" kern="1200" dirty="0">
                <a:solidFill>
                  <a:srgbClr val="005BD3"/>
                </a:solidFill>
                <a:effectLst/>
                <a:latin typeface="Open Sans" panose="020B0606030504020204" pitchFamily="34" charset="0"/>
                <a:ea typeface="Open Sans" panose="020B0606030504020204" pitchFamily="34" charset="0"/>
                <a:cs typeface="Open Sans" panose="020B0606030504020204" pitchFamily="34" charset="0"/>
              </a:rPr>
              <a:t>Loss Curve for CNN and Multi-Head Convolutional Transformer model</a:t>
            </a:r>
            <a:r>
              <a:rPr lang="en-US" sz="24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endParaRPr lang="ar-EG" sz="2400" dirty="0">
              <a:effectLst/>
              <a:latin typeface="Open Sans" panose="020B0606030504020204" pitchFamily="34" charset="0"/>
              <a:ea typeface="Open Sans" panose="020B0606030504020204" pitchFamily="34" charset="0"/>
            </a:endParaRPr>
          </a:p>
        </p:txBody>
      </p:sp>
      <p:sp>
        <p:nvSpPr>
          <p:cNvPr id="27" name="TextBox 26">
            <a:extLst>
              <a:ext uri="{FF2B5EF4-FFF2-40B4-BE49-F238E27FC236}">
                <a16:creationId xmlns:a16="http://schemas.microsoft.com/office/drawing/2014/main" xmlns="" id="{A9C1F3D7-313D-4B49-A4B5-A0F3CD0BF67A}"/>
              </a:ext>
            </a:extLst>
          </p:cNvPr>
          <p:cNvSpPr txBox="1"/>
          <p:nvPr/>
        </p:nvSpPr>
        <p:spPr>
          <a:xfrm>
            <a:off x="17314949" y="39614562"/>
            <a:ext cx="14689052" cy="1005840"/>
          </a:xfrm>
          <a:prstGeom prst="round2DiagRect">
            <a:avLst>
              <a:gd name="adj1" fmla="val 50000"/>
              <a:gd name="adj2" fmla="val 0"/>
            </a:avLst>
          </a:prstGeom>
          <a:solidFill>
            <a:schemeClr val="accent6">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3526941">
              <a:defRPr/>
            </a:pPr>
            <a:r>
              <a:rPr lang="en-US" sz="3600" b="1" dirty="0">
                <a:solidFill>
                  <a:schemeClr val="bg1"/>
                </a:solidFill>
                <a:latin typeface="Nunito" panose="00000500000000000000" pitchFamily="2" charset="0"/>
              </a:rPr>
              <a:t>References</a:t>
            </a:r>
          </a:p>
        </p:txBody>
      </p:sp>
      <p:pic>
        <p:nvPicPr>
          <p:cNvPr id="3" name="Picture 2">
            <a:extLst>
              <a:ext uri="{FF2B5EF4-FFF2-40B4-BE49-F238E27FC236}">
                <a16:creationId xmlns:a16="http://schemas.microsoft.com/office/drawing/2014/main" xmlns="" id="{5F35AA8A-605E-B3FB-000C-27E40CA072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4162" y="751841"/>
            <a:ext cx="4518075" cy="3965672"/>
          </a:xfrm>
          <a:prstGeom prst="rect">
            <a:avLst/>
          </a:prstGeom>
          <a:noFill/>
          <a:ln>
            <a:noFill/>
          </a:ln>
        </p:spPr>
      </p:pic>
      <p:sp>
        <p:nvSpPr>
          <p:cNvPr id="4" name="TextBox 3">
            <a:extLst>
              <a:ext uri="{FF2B5EF4-FFF2-40B4-BE49-F238E27FC236}">
                <a16:creationId xmlns:a16="http://schemas.microsoft.com/office/drawing/2014/main" xmlns="" id="{9D98E5F5-D818-14C9-E181-B089CE0ACBB0}"/>
              </a:ext>
            </a:extLst>
          </p:cNvPr>
          <p:cNvSpPr txBox="1"/>
          <p:nvPr/>
        </p:nvSpPr>
        <p:spPr>
          <a:xfrm>
            <a:off x="867760" y="11419622"/>
            <a:ext cx="14689052" cy="1005840"/>
          </a:xfrm>
          <a:prstGeom prst="round2DiagRect">
            <a:avLst>
              <a:gd name="adj1" fmla="val 50000"/>
              <a:gd name="adj2" fmla="val 0"/>
            </a:avLst>
          </a:prstGeom>
          <a:solidFill>
            <a:schemeClr val="accent6">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4702588">
              <a:defRPr/>
            </a:pPr>
            <a:r>
              <a:rPr lang="en-US" sz="3600" b="1" dirty="0">
                <a:solidFill>
                  <a:schemeClr val="bg1"/>
                </a:solidFill>
                <a:latin typeface="Nunito" panose="00000500000000000000" pitchFamily="2" charset="0"/>
              </a:rPr>
              <a:t>Introduction</a:t>
            </a:r>
            <a:endParaRPr lang="ar-EG" sz="3600" b="1" dirty="0">
              <a:solidFill>
                <a:schemeClr val="bg1"/>
              </a:solidFill>
              <a:latin typeface="Nunito" panose="00000500000000000000" pitchFamily="2" charset="0"/>
            </a:endParaRPr>
          </a:p>
        </p:txBody>
      </p:sp>
      <p:sp>
        <p:nvSpPr>
          <p:cNvPr id="5" name="TextBox 19">
            <a:extLst>
              <a:ext uri="{FF2B5EF4-FFF2-40B4-BE49-F238E27FC236}">
                <a16:creationId xmlns:a16="http://schemas.microsoft.com/office/drawing/2014/main" xmlns="" id="{3E03F345-1B31-8175-7EFF-7E166F705192}"/>
              </a:ext>
            </a:extLst>
          </p:cNvPr>
          <p:cNvSpPr txBox="1">
            <a:spLocks noChangeArrowheads="1"/>
          </p:cNvSpPr>
          <p:nvPr/>
        </p:nvSpPr>
        <p:spPr bwMode="auto">
          <a:xfrm>
            <a:off x="867760" y="12361830"/>
            <a:ext cx="14689052" cy="612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dirty="0">
                <a:latin typeface="Open Sans" panose="020B0606030504020204" pitchFamily="34" charset="0"/>
                <a:ea typeface="Open Sans" panose="020B0606030504020204" pitchFamily="34" charset="0"/>
                <a:cs typeface="Open Sans" panose="020B0606030504020204" pitchFamily="34" charset="0"/>
              </a:rPr>
              <a:t>Speech Emotion Recognition (SER) aids communication for people with social phobias, enhances gaming, and helps teachers understand students' emotions while protecting privacy with avatars. The project aims to detect and classify emotions from audio signals, involving recognition, classification, feature extraction, model training, and real-time processing. Challenges include the subjectivity of emotions, difficulty in labeling, and extracting emotions solely from audio. </a:t>
            </a:r>
            <a:r>
              <a:rPr lang="en-GB" sz="3600" dirty="0">
                <a:latin typeface="Open Sans" panose="020B0606030504020204" pitchFamily="34" charset="0"/>
                <a:ea typeface="Open Sans" panose="020B0606030504020204" pitchFamily="34" charset="0"/>
                <a:cs typeface="Open Sans" panose="020B0606030504020204" pitchFamily="34" charset="0"/>
              </a:rPr>
              <a:t>the application visualizes these emotion through an avatar without the need for opening the camera.</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xmlns="" id="{27A8FB20-D751-326E-4575-FC6B6F42D2A5}"/>
              </a:ext>
            </a:extLst>
          </p:cNvPr>
          <p:cNvPicPr>
            <a:picLocks noChangeAspect="1"/>
          </p:cNvPicPr>
          <p:nvPr/>
        </p:nvPicPr>
        <p:blipFill rotWithShape="1">
          <a:blip r:embed="rId7"/>
          <a:srcRect l="13323" t="18927" r="50559" b="7719"/>
          <a:stretch/>
        </p:blipFill>
        <p:spPr bwMode="auto">
          <a:xfrm>
            <a:off x="408099" y="21238449"/>
            <a:ext cx="14830315" cy="8036973"/>
          </a:xfrm>
          <a:prstGeom prst="rect">
            <a:avLst/>
          </a:prstGeom>
          <a:ln>
            <a:noFill/>
          </a:ln>
          <a:extLst>
            <a:ext uri="{53640926-AAD7-44D8-BBD7-CCE9431645EC}">
              <a14:shadowObscured xmlns:a14="http://schemas.microsoft.com/office/drawing/2010/main"/>
            </a:ext>
          </a:extLst>
        </p:spPr>
      </p:pic>
      <p:sp>
        <p:nvSpPr>
          <p:cNvPr id="10" name="TextBox 19">
            <a:extLst>
              <a:ext uri="{FF2B5EF4-FFF2-40B4-BE49-F238E27FC236}">
                <a16:creationId xmlns:a16="http://schemas.microsoft.com/office/drawing/2014/main" xmlns="" id="{F4B33444-7D95-03C4-928E-2C9A3027D22E}"/>
              </a:ext>
            </a:extLst>
          </p:cNvPr>
          <p:cNvSpPr txBox="1">
            <a:spLocks noChangeArrowheads="1"/>
          </p:cNvSpPr>
          <p:nvPr/>
        </p:nvSpPr>
        <p:spPr bwMode="auto">
          <a:xfrm>
            <a:off x="17347167" y="5700118"/>
            <a:ext cx="14612854" cy="369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b="1" dirty="0">
                <a:latin typeface="Open Sans" panose="020B0606030504020204" pitchFamily="34" charset="0"/>
                <a:ea typeface="Open Sans" panose="020B0606030504020204" pitchFamily="34" charset="0"/>
                <a:cs typeface="Open Sans" panose="020B0606030504020204" pitchFamily="34" charset="0"/>
              </a:rPr>
              <a:t>To generate the emotional video:</a:t>
            </a:r>
          </a:p>
          <a:p>
            <a:pPr marL="342900" indent="-342900" algn="just">
              <a:lnSpc>
                <a:spcPct val="110000"/>
              </a:lnSpc>
              <a:buFont typeface="Arial" pitchFamily="34" charset="0"/>
              <a:buChar char="•"/>
            </a:pPr>
            <a:r>
              <a:rPr lang="en-US" sz="3600" dirty="0">
                <a:latin typeface="Open Sans" panose="020B0606030504020204" pitchFamily="34" charset="0"/>
                <a:ea typeface="Open Sans" panose="020B0606030504020204" pitchFamily="34" charset="0"/>
                <a:cs typeface="Open Sans" panose="020B0606030504020204" pitchFamily="34" charset="0"/>
              </a:rPr>
              <a:t>Audio preprocessing.</a:t>
            </a:r>
          </a:p>
          <a:p>
            <a:pPr marL="342900" indent="-342900" algn="just">
              <a:lnSpc>
                <a:spcPct val="110000"/>
              </a:lnSpc>
              <a:buFont typeface="Arial" pitchFamily="34" charset="0"/>
              <a:buChar char="•"/>
            </a:pPr>
            <a:r>
              <a:rPr lang="en-US" sz="3600" dirty="0">
                <a:latin typeface="Open Sans" panose="020B0606030504020204" pitchFamily="34" charset="0"/>
                <a:ea typeface="Open Sans" panose="020B0606030504020204" pitchFamily="34" charset="0"/>
                <a:cs typeface="Open Sans" panose="020B0606030504020204" pitchFamily="34" charset="0"/>
              </a:rPr>
              <a:t>Emotion detection of the segmented audio using the CNN and multi-head convolution transformer model.</a:t>
            </a:r>
          </a:p>
          <a:p>
            <a:pPr marL="342900" indent="-342900" algn="just">
              <a:lnSpc>
                <a:spcPct val="110000"/>
              </a:lnSpc>
              <a:buFont typeface="Arial" pitchFamily="34" charset="0"/>
              <a:buChar char="•"/>
            </a:pPr>
            <a:r>
              <a:rPr lang="en-US" sz="3600" dirty="0">
                <a:latin typeface="Open Sans" panose="020B0606030504020204" pitchFamily="34" charset="0"/>
                <a:ea typeface="Open Sans" panose="020B0606030504020204" pitchFamily="34" charset="0"/>
                <a:cs typeface="Open Sans" panose="020B0606030504020204" pitchFamily="34" charset="0"/>
              </a:rPr>
              <a:t>Avatar generation for each individual audio segment and then the  video is generated</a:t>
            </a:r>
          </a:p>
        </p:txBody>
      </p:sp>
      <p:sp>
        <p:nvSpPr>
          <p:cNvPr id="11" name="TextBox 19">
            <a:extLst>
              <a:ext uri="{FF2B5EF4-FFF2-40B4-BE49-F238E27FC236}">
                <a16:creationId xmlns:a16="http://schemas.microsoft.com/office/drawing/2014/main" xmlns="" id="{559D76FC-E8FD-680C-73B8-A1ADE75E098B}"/>
              </a:ext>
            </a:extLst>
          </p:cNvPr>
          <p:cNvSpPr txBox="1">
            <a:spLocks noChangeArrowheads="1"/>
          </p:cNvSpPr>
          <p:nvPr/>
        </p:nvSpPr>
        <p:spPr bwMode="auto">
          <a:xfrm>
            <a:off x="914400" y="35456418"/>
            <a:ext cx="14689052" cy="308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dirty="0">
                <a:latin typeface="Open Sans" panose="020B0606030504020204" pitchFamily="34" charset="0"/>
                <a:ea typeface="Open Sans" panose="020B0606030504020204" pitchFamily="34" charset="0"/>
                <a:cs typeface="Open Sans" panose="020B0606030504020204" pitchFamily="34" charset="0"/>
              </a:rPr>
              <a:t>Avatar generation:</a:t>
            </a:r>
          </a:p>
          <a:p>
            <a:pPr algn="just">
              <a:lnSpc>
                <a:spcPct val="110000"/>
              </a:lnSpc>
            </a:pPr>
            <a:r>
              <a:rPr lang="en-US" sz="3600" dirty="0">
                <a:latin typeface="Open Sans" panose="020B0606030504020204" pitchFamily="34" charset="0"/>
                <a:ea typeface="Open Sans" panose="020B0606030504020204" pitchFamily="34" charset="0"/>
                <a:cs typeface="Open Sans" panose="020B0606030504020204" pitchFamily="34" charset="0"/>
              </a:rPr>
              <a:t>Customized avatars are generated based on the detected emotions from the model and they are put into an array according to the sequence of the emotions detected in the audio. Examples for avatars are shown in figure 3 and figure 4.</a:t>
            </a:r>
          </a:p>
        </p:txBody>
      </p:sp>
      <p:pic>
        <p:nvPicPr>
          <p:cNvPr id="12" name="Picture 11">
            <a:extLst>
              <a:ext uri="{FF2B5EF4-FFF2-40B4-BE49-F238E27FC236}">
                <a16:creationId xmlns:a16="http://schemas.microsoft.com/office/drawing/2014/main" xmlns="" id="{4D47FA86-CEB8-75A5-FEF6-F7E89909C9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8822" y="38539425"/>
            <a:ext cx="3309331" cy="3509897"/>
          </a:xfrm>
          <a:prstGeom prst="rect">
            <a:avLst/>
          </a:prstGeom>
        </p:spPr>
      </p:pic>
      <p:pic>
        <p:nvPicPr>
          <p:cNvPr id="13" name="Picture 12">
            <a:extLst>
              <a:ext uri="{FF2B5EF4-FFF2-40B4-BE49-F238E27FC236}">
                <a16:creationId xmlns:a16="http://schemas.microsoft.com/office/drawing/2014/main" xmlns="" id="{EF817561-E8D5-F632-7334-D444A3D42481}"/>
              </a:ext>
            </a:extLst>
          </p:cNvPr>
          <p:cNvPicPr>
            <a:picLocks noChangeAspect="1"/>
          </p:cNvPicPr>
          <p:nvPr/>
        </p:nvPicPr>
        <p:blipFill rotWithShape="1">
          <a:blip r:embed="rId9">
            <a:extLst>
              <a:ext uri="{28A0092B-C50C-407E-A947-70E740481C1C}">
                <a14:useLocalDpi xmlns:a14="http://schemas.microsoft.com/office/drawing/2010/main" val="0"/>
              </a:ext>
            </a:extLst>
          </a:blip>
          <a:srcRect l="8814" t="5955" r="6383" b="10458"/>
          <a:stretch/>
        </p:blipFill>
        <p:spPr>
          <a:xfrm>
            <a:off x="7625044" y="38573723"/>
            <a:ext cx="3280081" cy="3509897"/>
          </a:xfrm>
          <a:prstGeom prst="rect">
            <a:avLst/>
          </a:prstGeom>
        </p:spPr>
      </p:pic>
      <p:sp>
        <p:nvSpPr>
          <p:cNvPr id="15" name="TextBox 19">
            <a:extLst>
              <a:ext uri="{FF2B5EF4-FFF2-40B4-BE49-F238E27FC236}">
                <a16:creationId xmlns:a16="http://schemas.microsoft.com/office/drawing/2014/main" xmlns="" id="{30A7C8BE-45D4-3244-DC1E-4825728D0F61}"/>
              </a:ext>
            </a:extLst>
          </p:cNvPr>
          <p:cNvSpPr txBox="1">
            <a:spLocks noChangeArrowheads="1"/>
          </p:cNvSpPr>
          <p:nvPr/>
        </p:nvSpPr>
        <p:spPr bwMode="auto">
          <a:xfrm>
            <a:off x="17314949" y="17482347"/>
            <a:ext cx="14689052" cy="125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dirty="0">
                <a:latin typeface="Open Sans" panose="020B0606030504020204" pitchFamily="34" charset="0"/>
                <a:ea typeface="Open Sans" panose="020B0606030504020204" pitchFamily="34" charset="0"/>
                <a:cs typeface="Open Sans" panose="020B0606030504020204" pitchFamily="34" charset="0"/>
              </a:rPr>
              <a:t>In Table 2 show the result of </a:t>
            </a:r>
            <a:r>
              <a:rPr lang="en-GB" sz="3600" dirty="0">
                <a:latin typeface="Open Sans" panose="020B0606030504020204" pitchFamily="34" charset="0"/>
                <a:ea typeface="Open Sans" panose="020B0606030504020204" pitchFamily="34" charset="0"/>
                <a:cs typeface="Open Sans" panose="020B0606030504020204" pitchFamily="34" charset="0"/>
              </a:rPr>
              <a:t>our result using the CNN and multi-head convolution transformer model[1] </a:t>
            </a:r>
            <a:r>
              <a:rPr lang="en-US" sz="3600" dirty="0">
                <a:latin typeface="Open Sans" panose="020B0606030504020204" pitchFamily="34" charset="0"/>
                <a:ea typeface="Open Sans" panose="020B0606030504020204" pitchFamily="34" charset="0"/>
                <a:cs typeface="Open Sans" panose="020B0606030504020204" pitchFamily="34" charset="0"/>
              </a:rPr>
              <a:t> on different datasets.</a:t>
            </a:r>
          </a:p>
        </p:txBody>
      </p:sp>
      <p:sp>
        <p:nvSpPr>
          <p:cNvPr id="17" name="TextBox 19">
            <a:extLst>
              <a:ext uri="{FF2B5EF4-FFF2-40B4-BE49-F238E27FC236}">
                <a16:creationId xmlns:a16="http://schemas.microsoft.com/office/drawing/2014/main" xmlns="" id="{0425CB5C-2062-BCAA-0C65-C7B69B09A2BC}"/>
              </a:ext>
            </a:extLst>
          </p:cNvPr>
          <p:cNvSpPr txBox="1">
            <a:spLocks noChangeArrowheads="1"/>
          </p:cNvSpPr>
          <p:nvPr/>
        </p:nvSpPr>
        <p:spPr bwMode="auto">
          <a:xfrm>
            <a:off x="19891142" y="14563288"/>
            <a:ext cx="11202901" cy="99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Table 1 – Different models results comparison</a:t>
            </a:r>
          </a:p>
          <a:p>
            <a:pPr algn="just">
              <a:lnSpc>
                <a:spcPct val="110000"/>
              </a:lnSpc>
            </a:pP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19">
            <a:extLst>
              <a:ext uri="{FF2B5EF4-FFF2-40B4-BE49-F238E27FC236}">
                <a16:creationId xmlns:a16="http://schemas.microsoft.com/office/drawing/2014/main" xmlns="" id="{92399989-7F03-9840-DD6E-B9B1AB345EA3}"/>
              </a:ext>
            </a:extLst>
          </p:cNvPr>
          <p:cNvSpPr txBox="1">
            <a:spLocks noChangeArrowheads="1"/>
          </p:cNvSpPr>
          <p:nvPr/>
        </p:nvSpPr>
        <p:spPr bwMode="auto">
          <a:xfrm>
            <a:off x="17276850" y="10231267"/>
            <a:ext cx="14689052" cy="429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0" algn="just" rtl="0" eaLnBrk="1" latinLnBrk="0" hangingPunct="1">
              <a:lnSpc>
                <a:spcPct val="110000"/>
              </a:lnSpc>
              <a:spcBef>
                <a:spcPts val="0"/>
              </a:spcBef>
              <a:spcAft>
                <a:spcPts val="0"/>
              </a:spcAft>
            </a:pPr>
            <a:r>
              <a:rPr lang="en-US" sz="36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We applied extensive experiments using different models and datasets. The CNN and multi-head convolution transformer deep learning model[1] was used for recognizing the emotions from audio. This model showed the best accuracy among our experiments. Table 1 shows the result between our result using the CNN and multi-head convolution transformer model[1] and the other models on RAVDESS dataset.</a:t>
            </a:r>
            <a:endParaRPr lang="ar-EG" sz="3600" dirty="0">
              <a:effectLst/>
            </a:endParaRPr>
          </a:p>
        </p:txBody>
      </p:sp>
      <p:graphicFrame>
        <p:nvGraphicFramePr>
          <p:cNvPr id="28" name="Table 27">
            <a:extLst>
              <a:ext uri="{FF2B5EF4-FFF2-40B4-BE49-F238E27FC236}">
                <a16:creationId xmlns:a16="http://schemas.microsoft.com/office/drawing/2014/main" xmlns="" id="{1AE8103F-4F04-0B2A-D2FF-429514621D27}"/>
              </a:ext>
            </a:extLst>
          </p:cNvPr>
          <p:cNvGraphicFramePr>
            <a:graphicFrameLocks noGrp="1"/>
          </p:cNvGraphicFramePr>
          <p:nvPr>
            <p:extLst>
              <p:ext uri="{D42A27DB-BD31-4B8C-83A1-F6EECF244321}">
                <p14:modId xmlns:p14="http://schemas.microsoft.com/office/powerpoint/2010/main" val="2303605335"/>
              </p:ext>
            </p:extLst>
          </p:nvPr>
        </p:nvGraphicFramePr>
        <p:xfrm>
          <a:off x="17652333" y="15097830"/>
          <a:ext cx="13335000" cy="1981200"/>
        </p:xfrm>
        <a:graphic>
          <a:graphicData uri="http://schemas.openxmlformats.org/drawingml/2006/table">
            <a:tbl>
              <a:tblPr firstRow="1" bandRow="1">
                <a:tableStyleId>{7DF18680-E054-41AD-8BC1-D1AEF772440D}</a:tableStyleId>
              </a:tblPr>
              <a:tblGrid>
                <a:gridCol w="11044660">
                  <a:extLst>
                    <a:ext uri="{9D8B030D-6E8A-4147-A177-3AD203B41FA5}">
                      <a16:colId xmlns:a16="http://schemas.microsoft.com/office/drawing/2014/main" xmlns="" val="2898499259"/>
                    </a:ext>
                  </a:extLst>
                </a:gridCol>
                <a:gridCol w="2290340">
                  <a:extLst>
                    <a:ext uri="{9D8B030D-6E8A-4147-A177-3AD203B41FA5}">
                      <a16:colId xmlns:a16="http://schemas.microsoft.com/office/drawing/2014/main" xmlns="" val="1910924226"/>
                    </a:ext>
                  </a:extLst>
                </a:gridCol>
              </a:tblGrid>
              <a:tr h="237436">
                <a:tc>
                  <a:txBody>
                    <a:bodyPr/>
                    <a:lstStyle/>
                    <a:p>
                      <a:pPr algn="ctr"/>
                      <a:r>
                        <a:rPr lang="en-GB" sz="2000" dirty="0">
                          <a:latin typeface="Open Sans" panose="020B0606030504020204" pitchFamily="34" charset="0"/>
                          <a:ea typeface="Open Sans" panose="020B0606030504020204" pitchFamily="34" charset="0"/>
                          <a:cs typeface="Open Sans" panose="020B0606030504020204" pitchFamily="34" charset="0"/>
                        </a:rPr>
                        <a:t>Model</a:t>
                      </a:r>
                    </a:p>
                  </a:txBody>
                  <a:tcPr/>
                </a:tc>
                <a:tc>
                  <a:txBody>
                    <a:bodyPr/>
                    <a:lstStyle/>
                    <a:p>
                      <a:pPr algn="ctr"/>
                      <a:r>
                        <a:rPr lang="en-GB" sz="2000" dirty="0">
                          <a:latin typeface="Open Sans" panose="020B0606030504020204" pitchFamily="34" charset="0"/>
                          <a:ea typeface="Open Sans" panose="020B0606030504020204" pitchFamily="34" charset="0"/>
                          <a:cs typeface="Open Sans" panose="020B0606030504020204" pitchFamily="34" charset="0"/>
                        </a:rPr>
                        <a:t>Accuracy</a:t>
                      </a:r>
                    </a:p>
                  </a:txBody>
                  <a:tcPr/>
                </a:tc>
                <a:extLst>
                  <a:ext uri="{0D108BD9-81ED-4DB2-BD59-A6C34878D82A}">
                    <a16:rowId xmlns:a16="http://schemas.microsoft.com/office/drawing/2014/main" xmlns="" val="1707817620"/>
                  </a:ext>
                </a:extLst>
              </a:tr>
              <a:tr h="394754">
                <a:tc>
                  <a:txBody>
                    <a:bodyPr/>
                    <a:lstStyle/>
                    <a:p>
                      <a:r>
                        <a:rPr lang="en-GB" sz="2000" dirty="0">
                          <a:latin typeface="Open Sans" panose="020B0606030504020204" pitchFamily="34" charset="0"/>
                          <a:ea typeface="Open Sans" panose="020B0606030504020204" pitchFamily="34" charset="0"/>
                          <a:cs typeface="Open Sans" panose="020B0606030504020204" pitchFamily="34" charset="0"/>
                        </a:rPr>
                        <a:t>SER using machine learning</a:t>
                      </a:r>
                    </a:p>
                  </a:txBody>
                  <a:tcPr/>
                </a:tc>
                <a:tc>
                  <a:txBody>
                    <a:bodyPr/>
                    <a:lstStyle/>
                    <a:p>
                      <a:r>
                        <a:rPr lang="en-GB" sz="2000" dirty="0">
                          <a:latin typeface="Open Sans" panose="020B0606030504020204" pitchFamily="34" charset="0"/>
                          <a:ea typeface="Open Sans" panose="020B0606030504020204" pitchFamily="34" charset="0"/>
                          <a:cs typeface="Open Sans" panose="020B0606030504020204" pitchFamily="34" charset="0"/>
                        </a:rPr>
                        <a:t>80%</a:t>
                      </a:r>
                    </a:p>
                  </a:txBody>
                  <a:tcPr/>
                </a:tc>
                <a:extLst>
                  <a:ext uri="{0D108BD9-81ED-4DB2-BD59-A6C34878D82A}">
                    <a16:rowId xmlns:a16="http://schemas.microsoft.com/office/drawing/2014/main" xmlns="" val="3659667647"/>
                  </a:ext>
                </a:extLst>
              </a:tr>
              <a:tr h="394754">
                <a:tc>
                  <a:txBody>
                    <a:bodyPr/>
                    <a:lstStyle/>
                    <a:p>
                      <a:r>
                        <a:rPr lang="en-GB" sz="2000" dirty="0">
                          <a:latin typeface="Open Sans" panose="020B0606030504020204" pitchFamily="34" charset="0"/>
                          <a:ea typeface="Open Sans" panose="020B0606030504020204" pitchFamily="34" charset="0"/>
                          <a:cs typeface="Open Sans" panose="020B0606030504020204" pitchFamily="34" charset="0"/>
                        </a:rPr>
                        <a:t>SER using CNN and multi-head convolution transformer</a:t>
                      </a:r>
                    </a:p>
                  </a:txBody>
                  <a:tcPr/>
                </a:tc>
                <a:tc>
                  <a:txBody>
                    <a:bodyPr/>
                    <a:lstStyle/>
                    <a:p>
                      <a:r>
                        <a:rPr lang="en-GB" sz="2000" dirty="0">
                          <a:latin typeface="Open Sans" panose="020B0606030504020204" pitchFamily="34" charset="0"/>
                          <a:ea typeface="Open Sans" panose="020B0606030504020204" pitchFamily="34" charset="0"/>
                          <a:cs typeface="Open Sans" panose="020B0606030504020204" pitchFamily="34" charset="0"/>
                        </a:rPr>
                        <a:t>82.31%</a:t>
                      </a:r>
                    </a:p>
                  </a:txBody>
                  <a:tcPr/>
                </a:tc>
                <a:extLst>
                  <a:ext uri="{0D108BD9-81ED-4DB2-BD59-A6C34878D82A}">
                    <a16:rowId xmlns:a16="http://schemas.microsoft.com/office/drawing/2014/main" xmlns="" val="2050053790"/>
                  </a:ext>
                </a:extLst>
              </a:tr>
              <a:tr h="394754">
                <a:tc>
                  <a:txBody>
                    <a:bodyPr/>
                    <a:lstStyle/>
                    <a:p>
                      <a:r>
                        <a:rPr lang="en-GB" sz="2000" dirty="0">
                          <a:latin typeface="Open Sans" panose="020B0606030504020204" pitchFamily="34" charset="0"/>
                          <a:ea typeface="Open Sans" panose="020B0606030504020204" pitchFamily="34" charset="0"/>
                          <a:cs typeface="Open Sans" panose="020B0606030504020204" pitchFamily="34" charset="0"/>
                        </a:rPr>
                        <a:t>SER using Wav2vec 2.0 embedding </a:t>
                      </a:r>
                    </a:p>
                  </a:txBody>
                  <a:tcPr/>
                </a:tc>
                <a:tc>
                  <a:txBody>
                    <a:bodyPr/>
                    <a:lstStyle/>
                    <a:p>
                      <a:r>
                        <a:rPr lang="en-GB" sz="2000" dirty="0">
                          <a:latin typeface="Open Sans" panose="020B0606030504020204" pitchFamily="34" charset="0"/>
                          <a:ea typeface="Open Sans" panose="020B0606030504020204" pitchFamily="34" charset="0"/>
                          <a:cs typeface="Open Sans" panose="020B0606030504020204" pitchFamily="34" charset="0"/>
                        </a:rPr>
                        <a:t>64.3%</a:t>
                      </a:r>
                    </a:p>
                  </a:txBody>
                  <a:tcPr/>
                </a:tc>
                <a:extLst>
                  <a:ext uri="{0D108BD9-81ED-4DB2-BD59-A6C34878D82A}">
                    <a16:rowId xmlns:a16="http://schemas.microsoft.com/office/drawing/2014/main" xmlns="" val="461282572"/>
                  </a:ext>
                </a:extLst>
              </a:tr>
              <a:tr h="394754">
                <a:tc>
                  <a:txBody>
                    <a:bodyPr/>
                    <a:lstStyle/>
                    <a:p>
                      <a:r>
                        <a:rPr lang="en-GB" sz="2000" b="1" dirty="0">
                          <a:latin typeface="Open Sans" panose="020B0606030504020204" pitchFamily="34" charset="0"/>
                          <a:ea typeface="Open Sans" panose="020B0606030504020204" pitchFamily="34" charset="0"/>
                          <a:cs typeface="Open Sans" panose="020B0606030504020204" pitchFamily="34" charset="0"/>
                        </a:rPr>
                        <a:t>Our result using the CNN and multi-head convolution transformer model[1] </a:t>
                      </a:r>
                    </a:p>
                  </a:txBody>
                  <a:tcPr/>
                </a:tc>
                <a:tc>
                  <a:txBody>
                    <a:bodyPr/>
                    <a:lstStyle/>
                    <a:p>
                      <a:r>
                        <a:rPr lang="en-GB" sz="2000" b="1" dirty="0">
                          <a:latin typeface="Open Sans" panose="020B0606030504020204" pitchFamily="34" charset="0"/>
                          <a:ea typeface="Open Sans" panose="020B0606030504020204" pitchFamily="34" charset="0"/>
                          <a:cs typeface="Open Sans" panose="020B0606030504020204" pitchFamily="34" charset="0"/>
                        </a:rPr>
                        <a:t>95%</a:t>
                      </a:r>
                    </a:p>
                  </a:txBody>
                  <a:tcPr/>
                </a:tc>
                <a:extLst>
                  <a:ext uri="{0D108BD9-81ED-4DB2-BD59-A6C34878D82A}">
                    <a16:rowId xmlns:a16="http://schemas.microsoft.com/office/drawing/2014/main" xmlns="" val="2610166688"/>
                  </a:ext>
                </a:extLst>
              </a:tr>
            </a:tbl>
          </a:graphicData>
        </a:graphic>
      </p:graphicFrame>
      <p:sp>
        <p:nvSpPr>
          <p:cNvPr id="29" name="TextBox 19">
            <a:extLst>
              <a:ext uri="{FF2B5EF4-FFF2-40B4-BE49-F238E27FC236}">
                <a16:creationId xmlns:a16="http://schemas.microsoft.com/office/drawing/2014/main" xmlns="" id="{AFBEB66F-96E9-18DA-2937-3C854FEB6AF7}"/>
              </a:ext>
            </a:extLst>
          </p:cNvPr>
          <p:cNvSpPr txBox="1">
            <a:spLocks noChangeArrowheads="1"/>
          </p:cNvSpPr>
          <p:nvPr/>
        </p:nvSpPr>
        <p:spPr bwMode="auto">
          <a:xfrm>
            <a:off x="17535723" y="18948694"/>
            <a:ext cx="14458377" cy="99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Table 2 – Results of </a:t>
            </a:r>
            <a:r>
              <a:rPr lang="en-GB" sz="28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our result using the CNN and multi-head convolution transformer model[1] </a:t>
            </a:r>
            <a:r>
              <a:rPr lang="en-US" sz="28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 on different datasets</a:t>
            </a:r>
          </a:p>
        </p:txBody>
      </p:sp>
      <p:graphicFrame>
        <p:nvGraphicFramePr>
          <p:cNvPr id="30" name="Table 29">
            <a:extLst>
              <a:ext uri="{FF2B5EF4-FFF2-40B4-BE49-F238E27FC236}">
                <a16:creationId xmlns:a16="http://schemas.microsoft.com/office/drawing/2014/main" xmlns="" id="{2E467B3E-7296-1147-BFEC-73D6DABA71CF}"/>
              </a:ext>
            </a:extLst>
          </p:cNvPr>
          <p:cNvGraphicFramePr>
            <a:graphicFrameLocks noGrp="1"/>
          </p:cNvGraphicFramePr>
          <p:nvPr>
            <p:extLst>
              <p:ext uri="{D42A27DB-BD31-4B8C-83A1-F6EECF244321}">
                <p14:modId xmlns:p14="http://schemas.microsoft.com/office/powerpoint/2010/main" val="846278945"/>
              </p:ext>
            </p:extLst>
          </p:nvPr>
        </p:nvGraphicFramePr>
        <p:xfrm>
          <a:off x="17652333" y="19962711"/>
          <a:ext cx="13335000" cy="1828800"/>
        </p:xfrm>
        <a:graphic>
          <a:graphicData uri="http://schemas.openxmlformats.org/drawingml/2006/table">
            <a:tbl>
              <a:tblPr firstRow="1" bandRow="1">
                <a:tableStyleId>{7DF18680-E054-41AD-8BC1-D1AEF772440D}</a:tableStyleId>
              </a:tblPr>
              <a:tblGrid>
                <a:gridCol w="4565836">
                  <a:extLst>
                    <a:ext uri="{9D8B030D-6E8A-4147-A177-3AD203B41FA5}">
                      <a16:colId xmlns:a16="http://schemas.microsoft.com/office/drawing/2014/main" xmlns="" val="1715191298"/>
                    </a:ext>
                  </a:extLst>
                </a:gridCol>
                <a:gridCol w="8769164">
                  <a:extLst>
                    <a:ext uri="{9D8B030D-6E8A-4147-A177-3AD203B41FA5}">
                      <a16:colId xmlns:a16="http://schemas.microsoft.com/office/drawing/2014/main" xmlns="" val="1666770860"/>
                    </a:ext>
                  </a:extLst>
                </a:gridCol>
              </a:tblGrid>
              <a:tr h="392958">
                <a:tc>
                  <a:txBody>
                    <a:bodyPr/>
                    <a:lstStyle/>
                    <a:p>
                      <a:pPr algn="ctr"/>
                      <a:r>
                        <a:rPr lang="en-GB" sz="2400" dirty="0"/>
                        <a:t>Dataset</a:t>
                      </a:r>
                      <a:endParaRPr lang="en-GB" sz="24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n-GB" sz="2400" dirty="0"/>
                        <a:t>Accuracy</a:t>
                      </a:r>
                      <a:endParaRPr lang="en-GB" sz="24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xmlns="" val="2581214993"/>
                  </a:ext>
                </a:extLst>
              </a:tr>
              <a:tr h="392958">
                <a:tc>
                  <a:txBody>
                    <a:bodyPr/>
                    <a:lstStyle/>
                    <a:p>
                      <a:pPr algn="ctr"/>
                      <a:r>
                        <a:rPr lang="en-GB" sz="2400" dirty="0"/>
                        <a:t>RAVDESS</a:t>
                      </a:r>
                      <a:endParaRPr lang="en-GB" sz="24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n-GB" sz="2400" dirty="0"/>
                        <a:t>95%</a:t>
                      </a:r>
                      <a:endParaRPr lang="en-GB" sz="24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xmlns="" val="953907297"/>
                  </a:ext>
                </a:extLst>
              </a:tr>
              <a:tr h="392958">
                <a:tc>
                  <a:txBody>
                    <a:bodyPr/>
                    <a:lstStyle/>
                    <a:p>
                      <a:pPr algn="ctr"/>
                      <a:r>
                        <a:rPr lang="en-GB" sz="2400" dirty="0"/>
                        <a:t>SAVEE</a:t>
                      </a:r>
                      <a:endParaRPr lang="en-GB" sz="24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n-GB" sz="2400" dirty="0"/>
                        <a:t>62.5%</a:t>
                      </a:r>
                      <a:endParaRPr lang="en-GB" sz="24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xmlns="" val="1643765558"/>
                  </a:ext>
                </a:extLst>
              </a:tr>
              <a:tr h="392958">
                <a:tc>
                  <a:txBody>
                    <a:bodyPr/>
                    <a:lstStyle/>
                    <a:p>
                      <a:pPr algn="ctr"/>
                      <a:r>
                        <a:rPr lang="en-GB" sz="2400" dirty="0"/>
                        <a:t>RAVDESS &amp; SAVEE</a:t>
                      </a:r>
                      <a:endParaRPr lang="en-GB" sz="24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n-GB" sz="2400" dirty="0"/>
                        <a:t>72.5%</a:t>
                      </a:r>
                      <a:endParaRPr lang="en-GB" sz="24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xmlns="" val="2289745641"/>
                  </a:ext>
                </a:extLst>
              </a:tr>
            </a:tbl>
          </a:graphicData>
        </a:graphic>
      </p:graphicFrame>
      <p:pic>
        <p:nvPicPr>
          <p:cNvPr id="31" name="Picture 30" descr="A graph of loss curve&#10;&#10;Description automatically generated">
            <a:extLst>
              <a:ext uri="{FF2B5EF4-FFF2-40B4-BE49-F238E27FC236}">
                <a16:creationId xmlns:a16="http://schemas.microsoft.com/office/drawing/2014/main" xmlns="" id="{345865C9-0ABC-7FD3-A032-C0101A66E723}"/>
              </a:ext>
            </a:extLst>
          </p:cNvPr>
          <p:cNvPicPr>
            <a:picLocks noChangeAspect="1"/>
          </p:cNvPicPr>
          <p:nvPr/>
        </p:nvPicPr>
        <p:blipFill>
          <a:blip r:embed="rId10"/>
          <a:stretch>
            <a:fillRect/>
          </a:stretch>
        </p:blipFill>
        <p:spPr>
          <a:xfrm>
            <a:off x="17535723" y="24016507"/>
            <a:ext cx="11543649" cy="3902699"/>
          </a:xfrm>
          <a:prstGeom prst="rect">
            <a:avLst/>
          </a:prstGeom>
        </p:spPr>
      </p:pic>
      <p:sp>
        <p:nvSpPr>
          <p:cNvPr id="33" name="TextBox 19">
            <a:extLst>
              <a:ext uri="{FF2B5EF4-FFF2-40B4-BE49-F238E27FC236}">
                <a16:creationId xmlns:a16="http://schemas.microsoft.com/office/drawing/2014/main" xmlns="" id="{88290481-7EC8-E149-2E23-26FC8D97A245}"/>
              </a:ext>
            </a:extLst>
          </p:cNvPr>
          <p:cNvSpPr txBox="1">
            <a:spLocks noChangeArrowheads="1"/>
          </p:cNvSpPr>
          <p:nvPr/>
        </p:nvSpPr>
        <p:spPr bwMode="auto">
          <a:xfrm>
            <a:off x="17314949" y="28523098"/>
            <a:ext cx="14689052" cy="186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0" algn="just" rtl="0" eaLnBrk="1" latinLnBrk="0" hangingPunct="1">
              <a:lnSpc>
                <a:spcPct val="110000"/>
              </a:lnSpc>
              <a:spcBef>
                <a:spcPts val="0"/>
              </a:spcBef>
              <a:spcAft>
                <a:spcPts val="0"/>
              </a:spcAft>
            </a:pPr>
            <a:r>
              <a:rPr lang="en-US" sz="36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After detecting the emotion, we visualize the result through avatars by creating </a:t>
            </a:r>
            <a:r>
              <a:rPr lang="en-US" sz="3600" dirty="0">
                <a:solidFill>
                  <a:srgbClr val="000000"/>
                </a:solidFill>
                <a:latin typeface="Open Sans" panose="020B0606030504020204" pitchFamily="34" charset="0"/>
                <a:ea typeface="Open Sans" panose="020B0606030504020204" pitchFamily="34" charset="0"/>
                <a:cs typeface="Open Sans" panose="020B0606030504020204" pitchFamily="34" charset="0"/>
              </a:rPr>
              <a:t>a </a:t>
            </a:r>
            <a:r>
              <a:rPr lang="en-US" sz="36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video that has the selected avatar as the main actor showing emotions clearly for every sentence in the audio.</a:t>
            </a:r>
            <a:endParaRPr lang="ar-EG" sz="3600" dirty="0">
              <a:effectLst/>
            </a:endParaRPr>
          </a:p>
        </p:txBody>
      </p:sp>
      <p:sp>
        <p:nvSpPr>
          <p:cNvPr id="34" name="TextBox 19">
            <a:extLst>
              <a:ext uri="{FF2B5EF4-FFF2-40B4-BE49-F238E27FC236}">
                <a16:creationId xmlns:a16="http://schemas.microsoft.com/office/drawing/2014/main" xmlns="" id="{89E45B94-CDB4-A2D7-5D3D-11E5113A2447}"/>
              </a:ext>
            </a:extLst>
          </p:cNvPr>
          <p:cNvSpPr txBox="1">
            <a:spLocks noChangeArrowheads="1"/>
          </p:cNvSpPr>
          <p:nvPr/>
        </p:nvSpPr>
        <p:spPr bwMode="auto">
          <a:xfrm>
            <a:off x="17276850" y="34066640"/>
            <a:ext cx="14689052" cy="560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r>
              <a:rPr lang="en-US" sz="3600" dirty="0">
                <a:latin typeface="Open Sans" panose="020B0606030504020204" pitchFamily="34" charset="0"/>
                <a:ea typeface="Open Sans" panose="020B0606030504020204" pitchFamily="34" charset="0"/>
                <a:cs typeface="Open Sans" panose="020B0606030504020204" pitchFamily="34" charset="0"/>
              </a:rPr>
              <a:t>The project visualizes emotions from speech using avatars via Speech Emotion Recognition and avatar generation. We used CNN, Multi-Head Convolutional Transformer, and LSTM models on datasets like RAVDESS, SAVEE, and TESS. The CNN and Multi-Head Convolutional Transformer model on RAVDESS had the best accuracy, distinguishing "angry" and "sad" emotions well but struggled with "calm" and "neutral." Avatar attributes were combined to reflect detected emotions, and versions with open and closed mouths were created to simulate speech, resulting in a video that visualizes emotional expression.</a:t>
            </a:r>
          </a:p>
        </p:txBody>
      </p:sp>
      <p:sp>
        <p:nvSpPr>
          <p:cNvPr id="36" name="TextBox 19">
            <a:extLst>
              <a:ext uri="{FF2B5EF4-FFF2-40B4-BE49-F238E27FC236}">
                <a16:creationId xmlns:a16="http://schemas.microsoft.com/office/drawing/2014/main" xmlns="" id="{687E1A43-A5BD-96C2-429D-CA916445E089}"/>
              </a:ext>
            </a:extLst>
          </p:cNvPr>
          <p:cNvSpPr txBox="1">
            <a:spLocks noChangeArrowheads="1"/>
          </p:cNvSpPr>
          <p:nvPr/>
        </p:nvSpPr>
        <p:spPr bwMode="auto">
          <a:xfrm>
            <a:off x="17306409" y="40551669"/>
            <a:ext cx="14689052" cy="35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0" marR="0" algn="just">
              <a:spcBef>
                <a:spcPts val="0"/>
              </a:spcBef>
              <a:spcAft>
                <a:spcPts val="0"/>
              </a:spcAft>
            </a:pPr>
            <a:r>
              <a:rPr lang="en-US" sz="3200" dirty="0">
                <a:effectLst/>
                <a:latin typeface="Times New Roman" panose="02020603050405020304" pitchFamily="18" charset="0"/>
                <a:ea typeface="SimSun" panose="02010600030101010101" pitchFamily="2" charset="-122"/>
              </a:rPr>
              <a:t> </a:t>
            </a:r>
            <a:r>
              <a:rPr lang="en-US" sz="3200" dirty="0">
                <a:effectLst/>
                <a:latin typeface="Open Sans" panose="020B0606030504020204" pitchFamily="34" charset="0"/>
                <a:ea typeface="Open Sans" panose="020B0606030504020204" pitchFamily="34" charset="0"/>
                <a:cs typeface="Open Sans" panose="020B0606030504020204" pitchFamily="34" charset="0"/>
              </a:rPr>
              <a:t>[1]</a:t>
            </a:r>
            <a:r>
              <a:rPr lang="en-GB" sz="3200" dirty="0">
                <a:effectLst/>
                <a:latin typeface="Open Sans" panose="020B0606030504020204" pitchFamily="34" charset="0"/>
                <a:ea typeface="Open Sans" panose="020B0606030504020204" pitchFamily="34" charset="0"/>
                <a:cs typeface="Open Sans" panose="020B0606030504020204" pitchFamily="34" charset="0"/>
              </a:rPr>
              <a:t> H. Attar, N. </a:t>
            </a:r>
            <a:r>
              <a:rPr lang="en-GB" sz="3200" dirty="0" err="1">
                <a:effectLst/>
                <a:latin typeface="Open Sans" panose="020B0606030504020204" pitchFamily="34" charset="0"/>
                <a:ea typeface="Open Sans" panose="020B0606030504020204" pitchFamily="34" charset="0"/>
                <a:cs typeface="Open Sans" panose="020B0606030504020204" pitchFamily="34" charset="0"/>
              </a:rPr>
              <a:t>Kadole</a:t>
            </a:r>
            <a:r>
              <a:rPr lang="en-GB" sz="3200" dirty="0">
                <a:effectLst/>
                <a:latin typeface="Open Sans" panose="020B0606030504020204" pitchFamily="34" charset="0"/>
                <a:ea typeface="Open Sans" panose="020B0606030504020204" pitchFamily="34" charset="0"/>
                <a:cs typeface="Open Sans" panose="020B0606030504020204" pitchFamily="34" charset="0"/>
              </a:rPr>
              <a:t>, O. </a:t>
            </a:r>
            <a:r>
              <a:rPr lang="en-GB" sz="3200" dirty="0" err="1">
                <a:effectLst/>
                <a:latin typeface="Open Sans" panose="020B0606030504020204" pitchFamily="34" charset="0"/>
                <a:ea typeface="Open Sans" panose="020B0606030504020204" pitchFamily="34" charset="0"/>
                <a:cs typeface="Open Sans" panose="020B0606030504020204" pitchFamily="34" charset="0"/>
              </a:rPr>
              <a:t>Karanjekar</a:t>
            </a:r>
            <a:r>
              <a:rPr lang="en-GB" sz="3200" dirty="0">
                <a:effectLst/>
                <a:latin typeface="Open Sans" panose="020B0606030504020204" pitchFamily="34" charset="0"/>
                <a:ea typeface="Open Sans" panose="020B0606030504020204" pitchFamily="34" charset="0"/>
                <a:cs typeface="Open Sans" panose="020B0606030504020204" pitchFamily="34" charset="0"/>
              </a:rPr>
              <a:t>, D. </a:t>
            </a:r>
            <a:r>
              <a:rPr lang="en-GB" sz="3200" dirty="0" err="1">
                <a:effectLst/>
                <a:latin typeface="Open Sans" panose="020B0606030504020204" pitchFamily="34" charset="0"/>
                <a:ea typeface="Open Sans" panose="020B0606030504020204" pitchFamily="34" charset="0"/>
                <a:cs typeface="Open Sans" panose="020B0606030504020204" pitchFamily="34" charset="0"/>
              </a:rPr>
              <a:t>Nagarkar</a:t>
            </a:r>
            <a:r>
              <a:rPr lang="en-GB" sz="3200" dirty="0">
                <a:effectLst/>
                <a:latin typeface="Open Sans" panose="020B0606030504020204" pitchFamily="34" charset="0"/>
                <a:ea typeface="Open Sans" panose="020B0606030504020204" pitchFamily="34" charset="0"/>
                <a:cs typeface="Open Sans" panose="020B0606030504020204" pitchFamily="34" charset="0"/>
              </a:rPr>
              <a:t> and S. More , "Speech Emotion Recognition System Using Machine Learning", International Journal of Research Publication and Reviews, vol. 3, no. 5, pp. 2869-2880, May 2022</a:t>
            </a:r>
            <a:r>
              <a:rPr lang="en-US" sz="3200" dirty="0">
                <a:effectLst/>
                <a:latin typeface="Open Sans" panose="020B0606030504020204" pitchFamily="34" charset="0"/>
                <a:ea typeface="Open Sans" panose="020B0606030504020204" pitchFamily="34" charset="0"/>
                <a:cs typeface="Open Sans" panose="020B0606030504020204" pitchFamily="34" charset="0"/>
                <a:hlinkClick r:id="rId11" tooltip="Italic">
                  <a:extLst>
                    <a:ext uri="{A12FA001-AC4F-418D-AE19-62706E023703}">
                      <ahyp:hlinkClr xmlns:ahyp="http://schemas.microsoft.com/office/drawing/2018/hyperlinkcolor" xmlns="" val="tx"/>
                    </a:ext>
                  </a:extLst>
                </a:hlinkClick>
              </a:rPr>
              <a:t>.</a:t>
            </a:r>
            <a:endParaRPr lang="en-US" sz="320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sz="3200" dirty="0">
                <a:effectLst/>
                <a:latin typeface="Open Sans" panose="020B0606030504020204" pitchFamily="34" charset="0"/>
                <a:ea typeface="Open Sans" panose="020B0606030504020204" pitchFamily="34" charset="0"/>
                <a:cs typeface="Open Sans" panose="020B0606030504020204" pitchFamily="34" charset="0"/>
              </a:rPr>
              <a:t>[2] H. S. </a:t>
            </a:r>
            <a:r>
              <a:rPr lang="en-US" sz="3200" dirty="0" err="1">
                <a:effectLst/>
                <a:latin typeface="Open Sans" panose="020B0606030504020204" pitchFamily="34" charset="0"/>
                <a:ea typeface="Open Sans" panose="020B0606030504020204" pitchFamily="34" charset="0"/>
                <a:cs typeface="Open Sans" panose="020B0606030504020204" pitchFamily="34" charset="0"/>
              </a:rPr>
              <a:t>Kumbhar</a:t>
            </a:r>
            <a:r>
              <a:rPr lang="en-US" sz="3200" dirty="0">
                <a:effectLst/>
                <a:latin typeface="Open Sans" panose="020B0606030504020204" pitchFamily="34" charset="0"/>
                <a:ea typeface="Open Sans" panose="020B0606030504020204" pitchFamily="34" charset="0"/>
                <a:cs typeface="Open Sans" panose="020B0606030504020204" pitchFamily="34" charset="0"/>
              </a:rPr>
              <a:t> and S. U. Bhandari, "Speech Emotion Recognition using MFCC features and LSTM network", Jun. 2020, doi:10.1109/ICCUBEA47591.2019.9129067</a:t>
            </a:r>
            <a:r>
              <a:rPr lang="en-US" sz="3200" dirty="0">
                <a:effectLst/>
                <a:latin typeface="Open Sans" panose="020B0606030504020204" pitchFamily="34" charset="0"/>
                <a:ea typeface="Open Sans" panose="020B0606030504020204" pitchFamily="34" charset="0"/>
                <a:cs typeface="Open Sans" panose="020B0606030504020204" pitchFamily="34" charset="0"/>
                <a:hlinkClick r:id="rId12">
                  <a:extLst>
                    <a:ext uri="{A12FA001-AC4F-418D-AE19-62706E023703}">
                      <ahyp:hlinkClr xmlns:ahyp="http://schemas.microsoft.com/office/drawing/2018/hyperlinkcolor" xmlns="" val="tx"/>
                    </a:ext>
                  </a:extLst>
                </a:hlinkClick>
              </a:rPr>
              <a:t>.</a:t>
            </a:r>
            <a:endParaRPr lang="en-US" sz="3200" dirty="0">
              <a:effectLst/>
              <a:latin typeface="Open Sans" panose="020B0606030504020204" pitchFamily="34" charset="0"/>
              <a:ea typeface="Open Sans" panose="020B0606030504020204" pitchFamily="34" charset="0"/>
              <a:cs typeface="Open Sans" panose="020B0606030504020204" pitchFamily="34" charset="0"/>
            </a:endParaRPr>
          </a:p>
          <a:p>
            <a:pPr marL="0" marR="0" algn="just">
              <a:spcBef>
                <a:spcPts val="0"/>
              </a:spcBef>
              <a:spcAft>
                <a:spcPts val="0"/>
              </a:spcAft>
            </a:pPr>
            <a:endParaRPr lang="en-US" sz="3200" dirty="0">
              <a:effectLst/>
              <a:latin typeface="Times New Roman" panose="02020603050405020304" pitchFamily="18" charset="0"/>
              <a:ea typeface="SimSun" panose="02010600030101010101" pitchFamily="2" charset="-122"/>
            </a:endParaRPr>
          </a:p>
        </p:txBody>
      </p:sp>
      <p:sp>
        <p:nvSpPr>
          <p:cNvPr id="9" name="TextBox 8">
            <a:extLst>
              <a:ext uri="{FF2B5EF4-FFF2-40B4-BE49-F238E27FC236}">
                <a16:creationId xmlns:a16="http://schemas.microsoft.com/office/drawing/2014/main" xmlns="" id="{167470B1-DC24-5657-5B2C-38AD3F322FE1}"/>
              </a:ext>
            </a:extLst>
          </p:cNvPr>
          <p:cNvSpPr txBox="1"/>
          <p:nvPr/>
        </p:nvSpPr>
        <p:spPr>
          <a:xfrm>
            <a:off x="17286750" y="30550533"/>
            <a:ext cx="14745449" cy="2308324"/>
          </a:xfrm>
          <a:prstGeom prst="rect">
            <a:avLst/>
          </a:prstGeom>
          <a:noFill/>
        </p:spPr>
        <p:txBody>
          <a:bodyPr wrap="square" rtlCol="0">
            <a:spAutoFit/>
          </a:bodyPr>
          <a:lstStyle/>
          <a:p>
            <a:pPr algn="just"/>
            <a:r>
              <a:rPr lang="en-GB" sz="3600" dirty="0">
                <a:latin typeface="Open Sans" panose="020B0606030504020204" pitchFamily="34" charset="0"/>
                <a:ea typeface="Open Sans" panose="020B0606030504020204" pitchFamily="34" charset="0"/>
                <a:cs typeface="Open Sans" panose="020B0606030504020204" pitchFamily="34" charset="0"/>
              </a:rPr>
              <a:t>Our best results were obtained using </a:t>
            </a:r>
            <a:r>
              <a:rPr lang="en-US" sz="3600" dirty="0">
                <a:solidFill>
                  <a:srgbClr val="000000"/>
                </a:solidFill>
                <a:latin typeface="Open Sans" panose="020B0606030504020204" pitchFamily="34" charset="0"/>
                <a:ea typeface="Open Sans" panose="020B0606030504020204" pitchFamily="34" charset="0"/>
                <a:cs typeface="Open Sans" panose="020B0606030504020204" pitchFamily="34" charset="0"/>
              </a:rPr>
              <a:t>t</a:t>
            </a:r>
            <a:r>
              <a:rPr lang="en-US" sz="36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he CNN and multi-head convolution transformer model from [1]. However, in our experiments, we </a:t>
            </a:r>
            <a:r>
              <a:rPr lang="en-US" sz="3600" dirty="0">
                <a:solidFill>
                  <a:srgbClr val="000000"/>
                </a:solidFill>
                <a:latin typeface="Open Sans" panose="020B0606030504020204" pitchFamily="34" charset="0"/>
                <a:ea typeface="Open Sans" panose="020B0606030504020204" pitchFamily="34" charset="0"/>
                <a:cs typeface="Open Sans" panose="020B0606030504020204" pitchFamily="34" charset="0"/>
              </a:rPr>
              <a:t>were able to acquire</a:t>
            </a:r>
            <a:r>
              <a:rPr lang="en-US" sz="36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different accuracies, this could be due to applying shuffling in preprocessing</a:t>
            </a:r>
            <a:endParaRPr lang="en-GB" sz="3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5" name="Picture 34">
            <a:extLst>
              <a:ext uri="{FF2B5EF4-FFF2-40B4-BE49-F238E27FC236}">
                <a16:creationId xmlns:a16="http://schemas.microsoft.com/office/drawing/2014/main" xmlns="" id="{83EFDBF6-B8F9-49F8-D146-2085FEEABCD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949492" y="4944854"/>
            <a:ext cx="1969423" cy="1969423"/>
          </a:xfrm>
          <a:prstGeom prst="rect">
            <a:avLst/>
          </a:prstGeom>
        </p:spPr>
      </p:pic>
      <p:pic>
        <p:nvPicPr>
          <p:cNvPr id="38" name="Picture 37">
            <a:extLst>
              <a:ext uri="{FF2B5EF4-FFF2-40B4-BE49-F238E27FC236}">
                <a16:creationId xmlns:a16="http://schemas.microsoft.com/office/drawing/2014/main" xmlns="" id="{88687437-8B51-2588-7D61-492C754B76BA}"/>
              </a:ext>
            </a:extLst>
          </p:cNvPr>
          <p:cNvPicPr/>
          <p:nvPr/>
        </p:nvPicPr>
        <p:blipFill rotWithShape="1">
          <a:blip r:embed="rId14"/>
          <a:srcRect r="7815"/>
          <a:stretch/>
        </p:blipFill>
        <p:spPr>
          <a:xfrm>
            <a:off x="1717153" y="32046110"/>
            <a:ext cx="12212206" cy="2870097"/>
          </a:xfrm>
          <a:prstGeom prst="rect">
            <a:avLst/>
          </a:prstGeom>
        </p:spPr>
      </p:pic>
      <p:sp>
        <p:nvSpPr>
          <p:cNvPr id="41" name="TextBox 40">
            <a:extLst>
              <a:ext uri="{FF2B5EF4-FFF2-40B4-BE49-F238E27FC236}">
                <a16:creationId xmlns:a16="http://schemas.microsoft.com/office/drawing/2014/main" xmlns="" id="{746FAF82-3EB3-66A4-E5A0-E7FA8B67E51D}"/>
              </a:ext>
            </a:extLst>
          </p:cNvPr>
          <p:cNvSpPr txBox="1"/>
          <p:nvPr/>
        </p:nvSpPr>
        <p:spPr>
          <a:xfrm>
            <a:off x="4590299" y="34864986"/>
            <a:ext cx="11332061" cy="587277"/>
          </a:xfrm>
          <a:prstGeom prst="rect">
            <a:avLst/>
          </a:prstGeom>
          <a:noFill/>
        </p:spPr>
        <p:txBody>
          <a:bodyPr wrap="square">
            <a:spAutoFit/>
          </a:bodyPr>
          <a:lstStyle/>
          <a:p>
            <a:pPr algn="just">
              <a:lnSpc>
                <a:spcPct val="150000"/>
              </a:lnSpc>
            </a:pPr>
            <a:r>
              <a:rPr lang="en-US" sz="2400" kern="1200" dirty="0">
                <a:solidFill>
                  <a:srgbClr val="005BD3"/>
                </a:solidFill>
                <a:effectLst/>
                <a:latin typeface="Open Sans" panose="020B0606030504020204" pitchFamily="34" charset="0"/>
                <a:ea typeface="Open Sans" panose="020B0606030504020204" pitchFamily="34" charset="0"/>
                <a:cs typeface="Open Sans" panose="020B0606030504020204" pitchFamily="34" charset="0"/>
              </a:rPr>
              <a:t>Figure 2 </a:t>
            </a:r>
            <a:r>
              <a:rPr lang="en-US" sz="2400" dirty="0">
                <a:solidFill>
                  <a:srgbClr val="005BD3"/>
                </a:solidFill>
                <a:latin typeface="Open Sans" panose="020B0606030504020204" pitchFamily="34" charset="0"/>
                <a:ea typeface="Open Sans" panose="020B0606030504020204" pitchFamily="34" charset="0"/>
                <a:cs typeface="Open Sans" panose="020B0606030504020204" pitchFamily="34" charset="0"/>
              </a:rPr>
              <a:t>– Split the audio by detecting the silence</a:t>
            </a:r>
            <a:endParaRPr lang="en-GB" sz="2400" kern="1200" dirty="0">
              <a:solidFill>
                <a:srgbClr val="005BD3"/>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xmlns="" id="{F9A90DAA-52BF-864E-8BFE-D78C24DE98FB}"/>
              </a:ext>
            </a:extLst>
          </p:cNvPr>
          <p:cNvSpPr txBox="1"/>
          <p:nvPr/>
        </p:nvSpPr>
        <p:spPr>
          <a:xfrm>
            <a:off x="5313025" y="28946398"/>
            <a:ext cx="4624040" cy="587277"/>
          </a:xfrm>
          <a:prstGeom prst="rect">
            <a:avLst/>
          </a:prstGeom>
          <a:noFill/>
        </p:spPr>
        <p:txBody>
          <a:bodyPr wrap="square">
            <a:spAutoFit/>
          </a:bodyPr>
          <a:lstStyle/>
          <a:p>
            <a:pPr algn="just">
              <a:lnSpc>
                <a:spcPct val="150000"/>
              </a:lnSpc>
            </a:pPr>
            <a:r>
              <a:rPr lang="en-US" sz="2400" kern="1200" dirty="0">
                <a:solidFill>
                  <a:srgbClr val="005BD3"/>
                </a:solidFill>
                <a:effectLst/>
                <a:latin typeface="Open Sans" panose="020B0606030504020204" pitchFamily="34" charset="0"/>
                <a:ea typeface="Open Sans" panose="020B0606030504020204" pitchFamily="34" charset="0"/>
                <a:cs typeface="Open Sans" panose="020B0606030504020204" pitchFamily="34" charset="0"/>
              </a:rPr>
              <a:t>Figure 1 – System architecture</a:t>
            </a:r>
          </a:p>
        </p:txBody>
      </p:sp>
      <p:sp>
        <p:nvSpPr>
          <p:cNvPr id="45" name="TextBox 44">
            <a:extLst>
              <a:ext uri="{FF2B5EF4-FFF2-40B4-BE49-F238E27FC236}">
                <a16:creationId xmlns:a16="http://schemas.microsoft.com/office/drawing/2014/main" xmlns="" id="{6B869C2C-3A05-5899-A76F-D68C63E1FF29}"/>
              </a:ext>
            </a:extLst>
          </p:cNvPr>
          <p:cNvSpPr txBox="1"/>
          <p:nvPr/>
        </p:nvSpPr>
        <p:spPr>
          <a:xfrm>
            <a:off x="1436096" y="41917292"/>
            <a:ext cx="4243753" cy="587277"/>
          </a:xfrm>
          <a:prstGeom prst="rect">
            <a:avLst/>
          </a:prstGeom>
          <a:noFill/>
        </p:spPr>
        <p:txBody>
          <a:bodyPr wrap="square">
            <a:spAutoFit/>
          </a:bodyPr>
          <a:lstStyle/>
          <a:p>
            <a:pPr algn="just">
              <a:lnSpc>
                <a:spcPct val="150000"/>
              </a:lnSpc>
            </a:pPr>
            <a:r>
              <a:rPr lang="en-US" sz="2400" kern="1200" dirty="0">
                <a:solidFill>
                  <a:srgbClr val="005BD3"/>
                </a:solidFill>
                <a:effectLst/>
                <a:latin typeface="Open Sans" panose="020B0606030504020204" pitchFamily="34" charset="0"/>
                <a:ea typeface="Open Sans" panose="020B0606030504020204" pitchFamily="34" charset="0"/>
                <a:cs typeface="Open Sans" panose="020B0606030504020204" pitchFamily="34" charset="0"/>
              </a:rPr>
              <a:t>Figure </a:t>
            </a:r>
            <a:r>
              <a:rPr lang="en-US" sz="2400" dirty="0">
                <a:solidFill>
                  <a:srgbClr val="005BD3"/>
                </a:solidFill>
                <a:latin typeface="Open Sans" panose="020B0606030504020204" pitchFamily="34" charset="0"/>
                <a:ea typeface="Open Sans" panose="020B0606030504020204" pitchFamily="34" charset="0"/>
                <a:cs typeface="Open Sans" panose="020B0606030504020204" pitchFamily="34" charset="0"/>
              </a:rPr>
              <a:t>3 – old female happy</a:t>
            </a:r>
          </a:p>
        </p:txBody>
      </p:sp>
      <p:sp>
        <p:nvSpPr>
          <p:cNvPr id="47" name="TextBox 46">
            <a:extLst>
              <a:ext uri="{FF2B5EF4-FFF2-40B4-BE49-F238E27FC236}">
                <a16:creationId xmlns:a16="http://schemas.microsoft.com/office/drawing/2014/main" xmlns="" id="{8AC40386-3B06-F4E3-0EEF-D1B893FE248C}"/>
              </a:ext>
            </a:extLst>
          </p:cNvPr>
          <p:cNvSpPr txBox="1"/>
          <p:nvPr/>
        </p:nvSpPr>
        <p:spPr>
          <a:xfrm>
            <a:off x="6779793" y="41986373"/>
            <a:ext cx="4970584" cy="646331"/>
          </a:xfrm>
          <a:prstGeom prst="rect">
            <a:avLst/>
          </a:prstGeom>
          <a:noFill/>
        </p:spPr>
        <p:txBody>
          <a:bodyPr wrap="square">
            <a:spAutoFit/>
          </a:bodyPr>
          <a:lstStyle/>
          <a:p>
            <a:pPr algn="just">
              <a:lnSpc>
                <a:spcPct val="150000"/>
              </a:lnSpc>
            </a:pPr>
            <a:r>
              <a:rPr lang="en-US" sz="2400" kern="1200" dirty="0">
                <a:solidFill>
                  <a:srgbClr val="005BD3"/>
                </a:solidFill>
                <a:effectLst/>
                <a:latin typeface="Open Sans" panose="020B0606030504020204" pitchFamily="34" charset="0"/>
                <a:ea typeface="Open Sans" panose="020B0606030504020204" pitchFamily="34" charset="0"/>
                <a:cs typeface="Open Sans" panose="020B0606030504020204" pitchFamily="34" charset="0"/>
              </a:rPr>
              <a:t>Figure 4 – middle </a:t>
            </a:r>
            <a:r>
              <a:rPr lang="en-US" sz="2400" kern="1200">
                <a:solidFill>
                  <a:srgbClr val="005BD3"/>
                </a:solidFill>
                <a:effectLst/>
                <a:latin typeface="Open Sans" panose="020B0606030504020204" pitchFamily="34" charset="0"/>
                <a:ea typeface="Open Sans" panose="020B0606030504020204" pitchFamily="34" charset="0"/>
                <a:cs typeface="Open Sans" panose="020B0606030504020204" pitchFamily="34" charset="0"/>
              </a:rPr>
              <a:t>male </a:t>
            </a:r>
            <a:r>
              <a:rPr lang="en-US" sz="2400" smtClean="0">
                <a:solidFill>
                  <a:srgbClr val="005BD3"/>
                </a:solidFill>
                <a:latin typeface="Open Sans" panose="020B0606030504020204" pitchFamily="34" charset="0"/>
                <a:ea typeface="Open Sans" panose="020B0606030504020204" pitchFamily="34" charset="0"/>
                <a:cs typeface="Open Sans" panose="020B0606030504020204" pitchFamily="34" charset="0"/>
              </a:rPr>
              <a:t>fearful</a:t>
            </a:r>
            <a:endParaRPr lang="en-US" sz="2400" kern="1200" dirty="0">
              <a:solidFill>
                <a:srgbClr val="005BD3"/>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388710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quisitalanchor|08-2022"/>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3041</TotalTime>
  <Words>868</Words>
  <Application>Microsoft Office PowerPoint</Application>
  <PresentationFormat>Custom</PresentationFormat>
  <Paragraphs>57</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Calibri</vt:lpstr>
      <vt:lpstr>Franklin Gothic Medium</vt:lpstr>
      <vt:lpstr>SimSun</vt:lpstr>
      <vt:lpstr>Open Sans</vt:lpstr>
      <vt:lpstr>ＭＳ Ｐゴシック</vt:lpstr>
      <vt:lpstr>Nunito Black</vt:lpstr>
      <vt:lpstr>Nunito</vt:lpstr>
      <vt:lpstr>Times New Roman</vt: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DELL</cp:lastModifiedBy>
  <cp:revision>36</cp:revision>
  <cp:lastPrinted>2013-03-27T18:07:17Z</cp:lastPrinted>
  <dcterms:modified xsi:type="dcterms:W3CDTF">2024-06-28T21:00:32Z</dcterms:modified>
  <cp:category>templates for scientific poster</cp:category>
</cp:coreProperties>
</file>